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7" r:id="rId1"/>
  </p:sldMasterIdLst>
  <p:notesMasterIdLst>
    <p:notesMasterId r:id="rId10"/>
  </p:notesMasterIdLst>
  <p:handoutMasterIdLst>
    <p:handoutMasterId r:id="rId11"/>
  </p:handoutMasterIdLst>
  <p:sldIdLst>
    <p:sldId id="296" r:id="rId2"/>
    <p:sldId id="297" r:id="rId3"/>
    <p:sldId id="262" r:id="rId4"/>
    <p:sldId id="298" r:id="rId5"/>
    <p:sldId id="269" r:id="rId6"/>
    <p:sldId id="264" r:id="rId7"/>
    <p:sldId id="268" r:id="rId8"/>
    <p:sldId id="261" r:id="rId9"/>
  </p:sldIdLst>
  <p:sldSz cx="9144000" cy="6858000" type="screen4x3"/>
  <p:notesSz cx="6797675" cy="9926638"/>
  <p:defaultTextStyle>
    <a:defPPr>
      <a:defRPr lang="en-GB"/>
    </a:defPPr>
    <a:lvl1pPr algn="l" defTabSz="457200"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1pPr>
    <a:lvl2pPr marL="457200" algn="l" defTabSz="457200"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2pPr>
    <a:lvl3pPr marL="914400" algn="l" defTabSz="457200"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3pPr>
    <a:lvl4pPr marL="1371600" algn="l" defTabSz="457200"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4pPr>
    <a:lvl5pPr marL="1828800" algn="l" defTabSz="457200" rtl="0" fontAlgn="base">
      <a:spcBef>
        <a:spcPct val="0"/>
      </a:spcBef>
      <a:spcAft>
        <a:spcPct val="0"/>
      </a:spcAft>
      <a:defRPr kern="1200">
        <a:solidFill>
          <a:schemeClr val="tx1"/>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ice McAndrew" initials="AM" lastIdx="25" clrIdx="0">
    <p:extLst>
      <p:ext uri="{19B8F6BF-5375-455C-9EA6-DF929625EA0E}">
        <p15:presenceInfo xmlns:p15="http://schemas.microsoft.com/office/powerpoint/2012/main" userId="S-1-5-21-3535810530-4225766307-1564126992-227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51"/>
    <a:srgbClr val="109F68"/>
    <a:srgbClr val="0849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5652" autoAdjust="0"/>
  </p:normalViewPr>
  <p:slideViewPr>
    <p:cSldViewPr snapToGrid="0" snapToObjects="1">
      <p:cViewPr varScale="1">
        <p:scale>
          <a:sx n="105" d="100"/>
          <a:sy n="105" d="100"/>
        </p:scale>
        <p:origin x="1830" y="10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sz="quarter" idx="1"/>
          </p:nvPr>
        </p:nvSpPr>
        <p:spPr>
          <a:xfrm>
            <a:off x="3850443" y="0"/>
            <a:ext cx="2945659" cy="496332"/>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112DD627-3D32-4CFE-9C62-1CF06D0109AA}" type="datetimeFigureOut">
              <a:rPr lang="en-GB" altLang="en-US"/>
              <a:pPr/>
              <a:t>07/05/2019</a:t>
            </a:fld>
            <a:endParaRPr lang="en-GB" altLang="en-US"/>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B9B46659-6355-49FD-8A78-168D7EE6E792}" type="slidenum">
              <a:rPr lang="en-GB" altLang="en-US"/>
              <a:pPr/>
              <a:t>‹#›</a:t>
            </a:fld>
            <a:endParaRPr lang="en-GB" altLang="en-US"/>
          </a:p>
        </p:txBody>
      </p:sp>
    </p:spTree>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media/image4.jpe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50443" y="0"/>
            <a:ext cx="2945659" cy="496332"/>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anose="020F0502020204030204" pitchFamily="34" charset="0"/>
              </a:defRPr>
            </a:lvl1pPr>
          </a:lstStyle>
          <a:p>
            <a:fld id="{9E2709CD-1D49-4FB4-9CF1-4C78C6E83208}" type="datetimeFigureOut">
              <a:rPr lang="en-GB" altLang="en-US"/>
              <a:pPr/>
              <a:t>07/05/2019</a:t>
            </a:fld>
            <a:endParaRPr lang="en-GB" alt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79768" y="4715153"/>
            <a:ext cx="5438140" cy="4466987"/>
          </a:xfrm>
          <a:prstGeom prst="rect">
            <a:avLst/>
          </a:prstGeom>
        </p:spPr>
        <p:txBody>
          <a:bodyPr vert="horz" wrap="square" lIns="91440" tIns="45720" rIns="91440" bIns="45720" numCol="1" anchor="t" anchorCtr="0" compatLnSpc="1">
            <a:prstTxWarp prst="textNoShape">
              <a:avLst/>
            </a:prstTxWarp>
          </a:bodyPr>
          <a:lstStyle/>
          <a:p>
            <a:pPr lvl="0"/>
            <a:r>
              <a:rPr lang="en-GB" altLang="en-US"/>
              <a:t>Click to edit Master text styles</a:t>
            </a:r>
          </a:p>
          <a:p>
            <a:pPr lvl="1"/>
            <a:r>
              <a:rPr lang="en-GB" altLang="en-US"/>
              <a:t>Second level</a:t>
            </a:r>
          </a:p>
          <a:p>
            <a:pPr lvl="2"/>
            <a:r>
              <a:rPr lang="en-GB" altLang="en-US"/>
              <a:t>Third level</a:t>
            </a:r>
          </a:p>
          <a:p>
            <a:pPr lvl="3"/>
            <a:r>
              <a:rPr lang="en-GB" altLang="en-US"/>
              <a:t>Fourth level</a:t>
            </a:r>
          </a:p>
          <a:p>
            <a:pPr lvl="4"/>
            <a:r>
              <a:rPr lang="en-GB" altLang="en-US"/>
              <a:t>Fifth level</a:t>
            </a:r>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anose="020F0502020204030204" pitchFamily="34" charset="0"/>
              </a:defRPr>
            </a:lvl1pPr>
          </a:lstStyle>
          <a:p>
            <a:fld id="{2B4C60AA-FB97-4DDF-A6AB-FC712FF8AE93}" type="slidenum">
              <a:rPr lang="en-GB" altLang="en-US"/>
              <a:pPr/>
              <a:t>‹#›</a:t>
            </a:fld>
            <a:endParaRPr lang="en-GB" altLang="en-US"/>
          </a:p>
        </p:txBody>
      </p:sp>
    </p:spTree>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mn-lt"/>
        <a:ea typeface="MS PGothic" panose="020B0600070205080204" pitchFamily="34" charset="-128"/>
        <a:cs typeface="+mn-cs"/>
      </a:defRPr>
    </a:lvl1pPr>
    <a:lvl2pPr marL="457200" algn="l" defTabSz="457200" rtl="0" fontAlgn="base">
      <a:spcBef>
        <a:spcPct val="30000"/>
      </a:spcBef>
      <a:spcAft>
        <a:spcPct val="0"/>
      </a:spcAft>
      <a:defRPr sz="1200" kern="1200">
        <a:solidFill>
          <a:schemeClr val="tx1"/>
        </a:solidFill>
        <a:latin typeface="+mn-lt"/>
        <a:ea typeface="MS PGothic" panose="020B0600070205080204" pitchFamily="34" charset="-128"/>
        <a:cs typeface="+mn-cs"/>
      </a:defRPr>
    </a:lvl2pPr>
    <a:lvl3pPr marL="914400" algn="l" defTabSz="457200" rtl="0" fontAlgn="base">
      <a:spcBef>
        <a:spcPct val="30000"/>
      </a:spcBef>
      <a:spcAft>
        <a:spcPct val="0"/>
      </a:spcAft>
      <a:defRPr sz="1200" kern="1200">
        <a:solidFill>
          <a:schemeClr val="tx1"/>
        </a:solidFill>
        <a:latin typeface="+mn-lt"/>
        <a:ea typeface="MS PGothic" panose="020B0600070205080204" pitchFamily="34" charset="-128"/>
        <a:cs typeface="+mn-cs"/>
      </a:defRPr>
    </a:lvl3pPr>
    <a:lvl4pPr marL="1371600" algn="l" defTabSz="457200" rtl="0" fontAlgn="base">
      <a:spcBef>
        <a:spcPct val="30000"/>
      </a:spcBef>
      <a:spcAft>
        <a:spcPct val="0"/>
      </a:spcAft>
      <a:defRPr sz="1200" kern="1200">
        <a:solidFill>
          <a:schemeClr val="tx1"/>
        </a:solidFill>
        <a:latin typeface="+mn-lt"/>
        <a:ea typeface="MS PGothic" panose="020B0600070205080204" pitchFamily="34" charset="-128"/>
        <a:cs typeface="+mn-cs"/>
      </a:defRPr>
    </a:lvl4pPr>
    <a:lvl5pPr marL="1828800" algn="l" defTabSz="457200" rtl="0" fontAlgn="base">
      <a:spcBef>
        <a:spcPct val="30000"/>
      </a:spcBef>
      <a:spcAft>
        <a:spcPct val="0"/>
      </a:spcAft>
      <a:defRPr sz="1200" kern="1200">
        <a:solidFill>
          <a:schemeClr val="tx1"/>
        </a:solidFill>
        <a:latin typeface="+mn-lt"/>
        <a:ea typeface="MS PGothic" panose="020B0600070205080204"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a:extLst>
              <a:ext uri="{FF2B5EF4-FFF2-40B4-BE49-F238E27FC236}">
                <a16:creationId xmlns:a16="http://schemas.microsoft.com/office/drawing/2014/main" id="{EE591D28-F715-463E-A4C5-2D5984597857}"/>
              </a:ext>
            </a:extLst>
          </p:cNvPr>
          <p:cNvSpPr>
            <a:spLocks noGrp="1" noChangeArrowheads="1"/>
          </p:cNvSpPr>
          <p:nvPr>
            <p:ph type="sldNum" sz="quarter" idx="5"/>
          </p:nvPr>
        </p:nvSpPr>
        <p:spPr>
          <a:noFill/>
        </p:spPr>
        <p:txBody>
          <a:bodyPr/>
          <a:lstStyle>
            <a:lvl1pPr eaLnBrk="0" hangingPunct="0">
              <a:spcBef>
                <a:spcPct val="30000"/>
              </a:spcBef>
              <a:defRPr sz="1200">
                <a:solidFill>
                  <a:schemeClr val="tx1"/>
                </a:solidFill>
                <a:latin typeface="Arial" panose="020B0604020202020204" pitchFamily="34" charset="0"/>
              </a:defRPr>
            </a:lvl1pPr>
            <a:lvl2pPr marL="742950" indent="-285750" eaLnBrk="0" hangingPunct="0">
              <a:spcBef>
                <a:spcPct val="30000"/>
              </a:spcBef>
              <a:defRPr sz="1200">
                <a:solidFill>
                  <a:schemeClr val="tx1"/>
                </a:solidFill>
                <a:latin typeface="Arial" panose="020B0604020202020204" pitchFamily="34" charset="0"/>
              </a:defRPr>
            </a:lvl2pPr>
            <a:lvl3pPr marL="1143000" indent="-228600" eaLnBrk="0" hangingPunct="0">
              <a:spcBef>
                <a:spcPct val="30000"/>
              </a:spcBef>
              <a:defRPr sz="1200">
                <a:solidFill>
                  <a:schemeClr val="tx1"/>
                </a:solidFill>
                <a:latin typeface="Arial" panose="020B0604020202020204" pitchFamily="34" charset="0"/>
              </a:defRPr>
            </a:lvl3pPr>
            <a:lvl4pPr marL="1600200" indent="-228600" eaLnBrk="0" hangingPunct="0">
              <a:spcBef>
                <a:spcPct val="30000"/>
              </a:spcBef>
              <a:defRPr sz="1200">
                <a:solidFill>
                  <a:schemeClr val="tx1"/>
                </a:solidFill>
                <a:latin typeface="Arial" panose="020B0604020202020204" pitchFamily="34" charset="0"/>
              </a:defRPr>
            </a:lvl4pPr>
            <a:lvl5pPr marL="2057400" indent="-228600" eaLnBrk="0" hangingPunct="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7C7E96-FB4A-4DCD-81A5-B1CEDC7EF5B5}" type="slidenum">
              <a:rPr kumimoji="0" lang="en-GB"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7171" name="Rectangle 2">
            <a:extLst>
              <a:ext uri="{FF2B5EF4-FFF2-40B4-BE49-F238E27FC236}">
                <a16:creationId xmlns:a16="http://schemas.microsoft.com/office/drawing/2014/main" id="{3F57F585-44F5-4F11-8578-D037AF7D50F6}"/>
              </a:ext>
            </a:extLst>
          </p:cNvPr>
          <p:cNvSpPr>
            <a:spLocks noGrp="1" noRot="1" noChangeAspect="1" noChangeArrowheads="1" noTextEdit="1"/>
          </p:cNvSpPr>
          <p:nvPr>
            <p:ph type="sldImg"/>
          </p:nvPr>
        </p:nvSpPr>
        <p:spPr>
          <a:ln/>
        </p:spPr>
      </p:sp>
      <p:sp>
        <p:nvSpPr>
          <p:cNvPr id="7172" name="Rectangle 3">
            <a:extLst>
              <a:ext uri="{FF2B5EF4-FFF2-40B4-BE49-F238E27FC236}">
                <a16:creationId xmlns:a16="http://schemas.microsoft.com/office/drawing/2014/main" id="{3092E4DD-2CC7-4ABC-B687-0A1D975C63C3}"/>
              </a:ext>
            </a:extLst>
          </p:cNvPr>
          <p:cNvSpPr>
            <a:spLocks noGrp="1" noChangeArrowheads="1"/>
          </p:cNvSpPr>
          <p:nvPr>
            <p:ph type="body" idx="1"/>
          </p:nvPr>
        </p:nvSpPr>
        <p:spPr>
          <a:noFill/>
        </p:spPr>
        <p:txBody>
          <a:bodyPr/>
          <a:lstStyle/>
          <a:p>
            <a:pPr eaLnBrk="1" hangingPunct="1"/>
            <a:endParaRPr lang="en-US" altLang="en-US"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6450237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266313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85489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8465388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1985413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7</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596964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41B58CFF-C154-4BD1-BD08-CBC5E26A9EC3}" type="slidenum">
              <a:rPr kumimoji="0" lang="en-GB"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GB" altLang="en-US" sz="12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424136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4">
            <a:extLst>
              <a:ext uri="{FF2B5EF4-FFF2-40B4-BE49-F238E27FC236}">
                <a16:creationId xmlns:a16="http://schemas.microsoft.com/office/drawing/2014/main" id="{0F8E5977-A83F-439A-9527-23AC830E81B7}"/>
              </a:ext>
            </a:extLst>
          </p:cNvPr>
          <p:cNvSpPr>
            <a:spLocks noGrp="1" noChangeArrowheads="1"/>
          </p:cNvSpPr>
          <p:nvPr>
            <p:ph type="sldNum" sz="quarter" idx="10"/>
          </p:nvPr>
        </p:nvSpPr>
        <p:spPr>
          <a:ln/>
        </p:spPr>
        <p:txBody>
          <a:bodyPr/>
          <a:lstStyle>
            <a:lvl1pPr>
              <a:defRPr/>
            </a:lvl1pPr>
          </a:lstStyle>
          <a:p>
            <a:r>
              <a:rPr lang="en-GB" altLang="en-US" dirty="0"/>
              <a:t>Slide </a:t>
            </a:r>
            <a:fld id="{C439ADEC-4526-41CC-9632-8A25F4F6709B}" type="slidenum">
              <a:rPr lang="en-GB" altLang="en-US"/>
              <a:pPr/>
              <a:t>‹#›</a:t>
            </a:fld>
            <a:endParaRPr lang="en-GB" altLang="en-US" dirty="0"/>
          </a:p>
        </p:txBody>
      </p:sp>
    </p:spTree>
    <p:extLst>
      <p:ext uri="{BB962C8B-B14F-4D97-AF65-F5344CB8AC3E}">
        <p14:creationId xmlns:p14="http://schemas.microsoft.com/office/powerpoint/2010/main" val="36027166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860057ED-D65E-4E47-893A-330C87A3B772}"/>
              </a:ext>
            </a:extLst>
          </p:cNvPr>
          <p:cNvSpPr>
            <a:spLocks noGrp="1" noChangeArrowheads="1"/>
          </p:cNvSpPr>
          <p:nvPr>
            <p:ph type="sldNum" sz="quarter" idx="10"/>
          </p:nvPr>
        </p:nvSpPr>
        <p:spPr>
          <a:ln/>
        </p:spPr>
        <p:txBody>
          <a:bodyPr/>
          <a:lstStyle>
            <a:lvl1pPr>
              <a:defRPr/>
            </a:lvl1pPr>
          </a:lstStyle>
          <a:p>
            <a:r>
              <a:rPr lang="en-GB" altLang="en-US" dirty="0"/>
              <a:t>Slide </a:t>
            </a:r>
            <a:fld id="{5DC066B3-DF8C-4696-B1EC-6C22F7E056C0}" type="slidenum">
              <a:rPr lang="en-GB" altLang="en-US"/>
              <a:pPr/>
              <a:t>‹#›</a:t>
            </a:fld>
            <a:endParaRPr lang="en-GB" altLang="en-US" dirty="0"/>
          </a:p>
        </p:txBody>
      </p:sp>
    </p:spTree>
    <p:extLst>
      <p:ext uri="{BB962C8B-B14F-4D97-AF65-F5344CB8AC3E}">
        <p14:creationId xmlns:p14="http://schemas.microsoft.com/office/powerpoint/2010/main" val="3118781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2900" y="1438275"/>
            <a:ext cx="2122488" cy="44291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323850" y="1438275"/>
            <a:ext cx="6216650" cy="4429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F785CFBB-9C15-4709-9550-1C5F2EF3ED87}"/>
              </a:ext>
            </a:extLst>
          </p:cNvPr>
          <p:cNvSpPr>
            <a:spLocks noGrp="1" noChangeArrowheads="1"/>
          </p:cNvSpPr>
          <p:nvPr>
            <p:ph type="sldNum" sz="quarter" idx="10"/>
          </p:nvPr>
        </p:nvSpPr>
        <p:spPr>
          <a:ln/>
        </p:spPr>
        <p:txBody>
          <a:bodyPr/>
          <a:lstStyle>
            <a:lvl1pPr>
              <a:defRPr/>
            </a:lvl1pPr>
          </a:lstStyle>
          <a:p>
            <a:r>
              <a:rPr lang="en-GB" altLang="en-US" dirty="0"/>
              <a:t>Slide </a:t>
            </a:r>
            <a:fld id="{296496C7-8DE7-434C-B641-65B8147834C9}" type="slidenum">
              <a:rPr lang="en-GB" altLang="en-US"/>
              <a:pPr/>
              <a:t>‹#›</a:t>
            </a:fld>
            <a:endParaRPr lang="en-GB" altLang="en-US" dirty="0"/>
          </a:p>
        </p:txBody>
      </p:sp>
    </p:spTree>
    <p:extLst>
      <p:ext uri="{BB962C8B-B14F-4D97-AF65-F5344CB8AC3E}">
        <p14:creationId xmlns:p14="http://schemas.microsoft.com/office/powerpoint/2010/main" val="392099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FFA01322-A6DD-47D1-992C-0B6D722F2E6C}"/>
              </a:ext>
            </a:extLst>
          </p:cNvPr>
          <p:cNvSpPr>
            <a:spLocks noGrp="1" noChangeArrowheads="1"/>
          </p:cNvSpPr>
          <p:nvPr>
            <p:ph type="sldNum" sz="quarter" idx="10"/>
          </p:nvPr>
        </p:nvSpPr>
        <p:spPr>
          <a:ln/>
        </p:spPr>
        <p:txBody>
          <a:bodyPr/>
          <a:lstStyle>
            <a:lvl1pPr>
              <a:defRPr/>
            </a:lvl1pPr>
          </a:lstStyle>
          <a:p>
            <a:r>
              <a:rPr lang="en-GB" altLang="en-US" dirty="0"/>
              <a:t>Slide </a:t>
            </a:r>
            <a:fld id="{8A84B250-7E8A-475E-BAFC-2AAED35AFD6E}" type="slidenum">
              <a:rPr lang="en-GB" altLang="en-US"/>
              <a:pPr/>
              <a:t>‹#›</a:t>
            </a:fld>
            <a:endParaRPr lang="en-GB" altLang="en-US" dirty="0"/>
          </a:p>
        </p:txBody>
      </p:sp>
    </p:spTree>
    <p:extLst>
      <p:ext uri="{BB962C8B-B14F-4D97-AF65-F5344CB8AC3E}">
        <p14:creationId xmlns:p14="http://schemas.microsoft.com/office/powerpoint/2010/main" val="1198325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Edit Master text styles</a:t>
            </a:r>
          </a:p>
        </p:txBody>
      </p:sp>
      <p:sp>
        <p:nvSpPr>
          <p:cNvPr id="4" name="Rectangle 4">
            <a:extLst>
              <a:ext uri="{FF2B5EF4-FFF2-40B4-BE49-F238E27FC236}">
                <a16:creationId xmlns:a16="http://schemas.microsoft.com/office/drawing/2014/main" id="{F00BC70E-5F9A-4A59-9EF4-35BDB38690D1}"/>
              </a:ext>
            </a:extLst>
          </p:cNvPr>
          <p:cNvSpPr>
            <a:spLocks noGrp="1" noChangeArrowheads="1"/>
          </p:cNvSpPr>
          <p:nvPr>
            <p:ph type="sldNum" sz="quarter" idx="10"/>
          </p:nvPr>
        </p:nvSpPr>
        <p:spPr>
          <a:ln/>
        </p:spPr>
        <p:txBody>
          <a:bodyPr/>
          <a:lstStyle>
            <a:lvl1pPr>
              <a:defRPr/>
            </a:lvl1pPr>
          </a:lstStyle>
          <a:p>
            <a:r>
              <a:rPr lang="en-GB" altLang="en-US" dirty="0"/>
              <a:t>Slide </a:t>
            </a:r>
            <a:fld id="{6F2DEC0D-7F23-48F3-A179-80669D1D580C}" type="slidenum">
              <a:rPr lang="en-GB" altLang="en-US"/>
              <a:pPr/>
              <a:t>‹#›</a:t>
            </a:fld>
            <a:endParaRPr lang="en-GB" altLang="en-US" dirty="0"/>
          </a:p>
        </p:txBody>
      </p:sp>
    </p:spTree>
    <p:extLst>
      <p:ext uri="{BB962C8B-B14F-4D97-AF65-F5344CB8AC3E}">
        <p14:creationId xmlns:p14="http://schemas.microsoft.com/office/powerpoint/2010/main" val="3767618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323850" y="2159000"/>
            <a:ext cx="4151313" cy="370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27563" y="2159000"/>
            <a:ext cx="4152900" cy="370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a:extLst>
              <a:ext uri="{FF2B5EF4-FFF2-40B4-BE49-F238E27FC236}">
                <a16:creationId xmlns:a16="http://schemas.microsoft.com/office/drawing/2014/main" id="{E8645655-99D6-4C02-AC88-A516554EC102}"/>
              </a:ext>
            </a:extLst>
          </p:cNvPr>
          <p:cNvSpPr>
            <a:spLocks noGrp="1" noChangeArrowheads="1"/>
          </p:cNvSpPr>
          <p:nvPr>
            <p:ph type="sldNum" sz="quarter" idx="10"/>
          </p:nvPr>
        </p:nvSpPr>
        <p:spPr>
          <a:ln/>
        </p:spPr>
        <p:txBody>
          <a:bodyPr/>
          <a:lstStyle>
            <a:lvl1pPr>
              <a:defRPr/>
            </a:lvl1pPr>
          </a:lstStyle>
          <a:p>
            <a:r>
              <a:rPr lang="en-GB" altLang="en-US" dirty="0"/>
              <a:t>Slide </a:t>
            </a:r>
            <a:fld id="{9F264A04-92C6-47EA-B50D-88B49AE47C0D}" type="slidenum">
              <a:rPr lang="en-GB" altLang="en-US"/>
              <a:pPr/>
              <a:t>‹#›</a:t>
            </a:fld>
            <a:endParaRPr lang="en-GB" altLang="en-US" dirty="0"/>
          </a:p>
        </p:txBody>
      </p:sp>
    </p:spTree>
    <p:extLst>
      <p:ext uri="{BB962C8B-B14F-4D97-AF65-F5344CB8AC3E}">
        <p14:creationId xmlns:p14="http://schemas.microsoft.com/office/powerpoint/2010/main" val="2878357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a:extLst>
              <a:ext uri="{FF2B5EF4-FFF2-40B4-BE49-F238E27FC236}">
                <a16:creationId xmlns:a16="http://schemas.microsoft.com/office/drawing/2014/main" id="{9F66E0B5-98ED-4A3E-BED1-4C30059B0657}"/>
              </a:ext>
            </a:extLst>
          </p:cNvPr>
          <p:cNvSpPr>
            <a:spLocks noGrp="1" noChangeArrowheads="1"/>
          </p:cNvSpPr>
          <p:nvPr>
            <p:ph type="sldNum" sz="quarter" idx="10"/>
          </p:nvPr>
        </p:nvSpPr>
        <p:spPr>
          <a:ln/>
        </p:spPr>
        <p:txBody>
          <a:bodyPr/>
          <a:lstStyle>
            <a:lvl1pPr>
              <a:defRPr/>
            </a:lvl1pPr>
          </a:lstStyle>
          <a:p>
            <a:r>
              <a:rPr lang="en-GB" altLang="en-US" dirty="0"/>
              <a:t>Slide </a:t>
            </a:r>
            <a:fld id="{A3640E56-C515-458C-A074-BE9D9BE7CDB7}" type="slidenum">
              <a:rPr lang="en-GB" altLang="en-US"/>
              <a:pPr/>
              <a:t>‹#›</a:t>
            </a:fld>
            <a:endParaRPr lang="en-GB" altLang="en-US" dirty="0"/>
          </a:p>
        </p:txBody>
      </p:sp>
    </p:spTree>
    <p:extLst>
      <p:ext uri="{BB962C8B-B14F-4D97-AF65-F5344CB8AC3E}">
        <p14:creationId xmlns:p14="http://schemas.microsoft.com/office/powerpoint/2010/main" val="1343083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B00BE9EF-1F9B-4D51-84E5-963263738F76}"/>
              </a:ext>
            </a:extLst>
          </p:cNvPr>
          <p:cNvSpPr>
            <a:spLocks noGrp="1" noChangeArrowheads="1"/>
          </p:cNvSpPr>
          <p:nvPr>
            <p:ph type="sldNum" sz="quarter" idx="10"/>
          </p:nvPr>
        </p:nvSpPr>
        <p:spPr>
          <a:ln/>
        </p:spPr>
        <p:txBody>
          <a:bodyPr/>
          <a:lstStyle>
            <a:lvl1pPr>
              <a:defRPr/>
            </a:lvl1pPr>
          </a:lstStyle>
          <a:p>
            <a:r>
              <a:rPr lang="en-GB" altLang="en-US" dirty="0"/>
              <a:t>Slide </a:t>
            </a:r>
            <a:fld id="{B16AD9E3-7AC0-46A6-B31A-27CEAE60D380}" type="slidenum">
              <a:rPr lang="en-GB" altLang="en-US"/>
              <a:pPr/>
              <a:t>‹#›</a:t>
            </a:fld>
            <a:endParaRPr lang="en-GB" altLang="en-US" dirty="0"/>
          </a:p>
        </p:txBody>
      </p:sp>
    </p:spTree>
    <p:extLst>
      <p:ext uri="{BB962C8B-B14F-4D97-AF65-F5344CB8AC3E}">
        <p14:creationId xmlns:p14="http://schemas.microsoft.com/office/powerpoint/2010/main" val="3188736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9567C293-895C-4E2E-81CD-4C095A46FA2D}"/>
              </a:ext>
            </a:extLst>
          </p:cNvPr>
          <p:cNvSpPr>
            <a:spLocks noGrp="1" noChangeArrowheads="1"/>
          </p:cNvSpPr>
          <p:nvPr>
            <p:ph type="sldNum" sz="quarter" idx="10"/>
          </p:nvPr>
        </p:nvSpPr>
        <p:spPr>
          <a:ln/>
        </p:spPr>
        <p:txBody>
          <a:bodyPr/>
          <a:lstStyle>
            <a:lvl1pPr>
              <a:defRPr/>
            </a:lvl1pPr>
          </a:lstStyle>
          <a:p>
            <a:r>
              <a:rPr lang="en-GB" altLang="en-US" dirty="0"/>
              <a:t>Slide </a:t>
            </a:r>
            <a:fld id="{5E87D070-7BA2-4BF3-B832-01A44308334D}" type="slidenum">
              <a:rPr lang="en-GB" altLang="en-US"/>
              <a:pPr/>
              <a:t>‹#›</a:t>
            </a:fld>
            <a:endParaRPr lang="en-GB" altLang="en-US" dirty="0"/>
          </a:p>
        </p:txBody>
      </p:sp>
    </p:spTree>
    <p:extLst>
      <p:ext uri="{BB962C8B-B14F-4D97-AF65-F5344CB8AC3E}">
        <p14:creationId xmlns:p14="http://schemas.microsoft.com/office/powerpoint/2010/main" val="3613700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4">
            <a:extLst>
              <a:ext uri="{FF2B5EF4-FFF2-40B4-BE49-F238E27FC236}">
                <a16:creationId xmlns:a16="http://schemas.microsoft.com/office/drawing/2014/main" id="{91514C16-013C-4832-A104-FF372106A6AD}"/>
              </a:ext>
            </a:extLst>
          </p:cNvPr>
          <p:cNvSpPr>
            <a:spLocks noGrp="1" noChangeArrowheads="1"/>
          </p:cNvSpPr>
          <p:nvPr>
            <p:ph type="sldNum" sz="quarter" idx="10"/>
          </p:nvPr>
        </p:nvSpPr>
        <p:spPr>
          <a:ln/>
        </p:spPr>
        <p:txBody>
          <a:bodyPr/>
          <a:lstStyle>
            <a:lvl1pPr>
              <a:defRPr/>
            </a:lvl1pPr>
          </a:lstStyle>
          <a:p>
            <a:r>
              <a:rPr lang="en-GB" altLang="en-US" dirty="0"/>
              <a:t>Slide </a:t>
            </a:r>
            <a:fld id="{3451602B-FD76-4C71-806F-B6DA8226AB96}" type="slidenum">
              <a:rPr lang="en-GB" altLang="en-US"/>
              <a:pPr/>
              <a:t>‹#›</a:t>
            </a:fld>
            <a:endParaRPr lang="en-GB" altLang="en-US" dirty="0"/>
          </a:p>
        </p:txBody>
      </p:sp>
    </p:spTree>
    <p:extLst>
      <p:ext uri="{BB962C8B-B14F-4D97-AF65-F5344CB8AC3E}">
        <p14:creationId xmlns:p14="http://schemas.microsoft.com/office/powerpoint/2010/main" val="547139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a:t>Click icon to add picture</a:t>
            </a:r>
            <a:endParaRPr lang="en-GB"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Rectangle 4">
            <a:extLst>
              <a:ext uri="{FF2B5EF4-FFF2-40B4-BE49-F238E27FC236}">
                <a16:creationId xmlns:a16="http://schemas.microsoft.com/office/drawing/2014/main" id="{83597D7E-DD5A-46C3-B98E-92242C170C2C}"/>
              </a:ext>
            </a:extLst>
          </p:cNvPr>
          <p:cNvSpPr>
            <a:spLocks noGrp="1" noChangeArrowheads="1"/>
          </p:cNvSpPr>
          <p:nvPr>
            <p:ph type="sldNum" sz="quarter" idx="10"/>
          </p:nvPr>
        </p:nvSpPr>
        <p:spPr>
          <a:ln/>
        </p:spPr>
        <p:txBody>
          <a:bodyPr/>
          <a:lstStyle>
            <a:lvl1pPr>
              <a:defRPr/>
            </a:lvl1pPr>
          </a:lstStyle>
          <a:p>
            <a:r>
              <a:rPr lang="en-GB" altLang="en-US" dirty="0"/>
              <a:t>Slide </a:t>
            </a:r>
            <a:fld id="{00E18C29-0AE1-4F02-98E0-EDE6146B59E3}" type="slidenum">
              <a:rPr lang="en-GB" altLang="en-US"/>
              <a:pPr/>
              <a:t>‹#›</a:t>
            </a:fld>
            <a:endParaRPr lang="en-GB" altLang="en-US" dirty="0"/>
          </a:p>
        </p:txBody>
      </p:sp>
    </p:spTree>
    <p:extLst>
      <p:ext uri="{BB962C8B-B14F-4D97-AF65-F5344CB8AC3E}">
        <p14:creationId xmlns:p14="http://schemas.microsoft.com/office/powerpoint/2010/main" val="4238997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7A0484C-238E-451A-957B-2B4DC5FD1E62}"/>
              </a:ext>
            </a:extLst>
          </p:cNvPr>
          <p:cNvSpPr>
            <a:spLocks noGrp="1" noChangeArrowheads="1"/>
          </p:cNvSpPr>
          <p:nvPr>
            <p:ph type="title"/>
          </p:nvPr>
        </p:nvSpPr>
        <p:spPr bwMode="auto">
          <a:xfrm>
            <a:off x="358775" y="1438275"/>
            <a:ext cx="8456613" cy="509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GB" altLang="en-US"/>
          </a:p>
        </p:txBody>
      </p:sp>
      <p:sp>
        <p:nvSpPr>
          <p:cNvPr id="1027" name="Rectangle 3">
            <a:extLst>
              <a:ext uri="{FF2B5EF4-FFF2-40B4-BE49-F238E27FC236}">
                <a16:creationId xmlns:a16="http://schemas.microsoft.com/office/drawing/2014/main" id="{B3514184-189D-46F1-AA02-A0DA364E0663}"/>
              </a:ext>
            </a:extLst>
          </p:cNvPr>
          <p:cNvSpPr>
            <a:spLocks noGrp="1" noChangeArrowheads="1"/>
          </p:cNvSpPr>
          <p:nvPr>
            <p:ph type="body" idx="1"/>
          </p:nvPr>
        </p:nvSpPr>
        <p:spPr bwMode="auto">
          <a:xfrm>
            <a:off x="323850" y="2159000"/>
            <a:ext cx="8456613" cy="370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en-GB" altLang="en-US"/>
          </a:p>
        </p:txBody>
      </p:sp>
      <p:sp>
        <p:nvSpPr>
          <p:cNvPr id="7172" name="Rectangle 4">
            <a:extLst>
              <a:ext uri="{FF2B5EF4-FFF2-40B4-BE49-F238E27FC236}">
                <a16:creationId xmlns:a16="http://schemas.microsoft.com/office/drawing/2014/main" id="{6290FEC6-7CE3-476F-B34F-732AA7FDE16B}"/>
              </a:ext>
            </a:extLst>
          </p:cNvPr>
          <p:cNvSpPr>
            <a:spLocks noGrp="1" noChangeArrowheads="1"/>
          </p:cNvSpPr>
          <p:nvPr>
            <p:ph type="sldNum" sz="quarter" idx="4"/>
          </p:nvPr>
        </p:nvSpPr>
        <p:spPr bwMode="auto">
          <a:xfrm>
            <a:off x="304800" y="6477000"/>
            <a:ext cx="213360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defRPr sz="1100">
                <a:solidFill>
                  <a:schemeClr val="accent1"/>
                </a:solidFill>
              </a:defRPr>
            </a:lvl1pPr>
          </a:lstStyle>
          <a:p>
            <a:r>
              <a:rPr lang="en-GB" altLang="en-US" dirty="0"/>
              <a:t>Slide </a:t>
            </a:r>
            <a:fld id="{6845B356-7F48-4DCB-8115-31A4B4A54EBF}" type="slidenum">
              <a:rPr lang="en-GB" altLang="en-US"/>
              <a:pPr/>
              <a:t>‹#›</a:t>
            </a:fld>
            <a:endParaRPr lang="en-GB" altLang="en-US" dirty="0"/>
          </a:p>
        </p:txBody>
      </p:sp>
      <p:sp>
        <p:nvSpPr>
          <p:cNvPr id="1029" name="Text Box 5">
            <a:extLst>
              <a:ext uri="{FF2B5EF4-FFF2-40B4-BE49-F238E27FC236}">
                <a16:creationId xmlns:a16="http://schemas.microsoft.com/office/drawing/2014/main" id="{F79FC97D-5F2C-4427-B3F6-D3C1E74DDD47}"/>
              </a:ext>
            </a:extLst>
          </p:cNvPr>
          <p:cNvSpPr txBox="1">
            <a:spLocks noChangeArrowheads="1"/>
          </p:cNvSpPr>
          <p:nvPr/>
        </p:nvSpPr>
        <p:spPr bwMode="auto">
          <a:xfrm>
            <a:off x="0" y="6323013"/>
            <a:ext cx="9144000" cy="1587"/>
          </a:xfrm>
          <a:prstGeom prst="rect">
            <a:avLst/>
          </a:prstGeom>
          <a:noFill/>
          <a:ln w="254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50000"/>
              </a:spcBef>
              <a:defRPr/>
            </a:pPr>
            <a:endParaRPr lang="en-US" dirty="0"/>
          </a:p>
        </p:txBody>
      </p:sp>
      <p:sp>
        <p:nvSpPr>
          <p:cNvPr id="1030" name="Text Box 6">
            <a:extLst>
              <a:ext uri="{FF2B5EF4-FFF2-40B4-BE49-F238E27FC236}">
                <a16:creationId xmlns:a16="http://schemas.microsoft.com/office/drawing/2014/main" id="{2A4493D0-BBD9-4647-91C4-F8C2EDC45093}"/>
              </a:ext>
            </a:extLst>
          </p:cNvPr>
          <p:cNvSpPr txBox="1">
            <a:spLocks noChangeArrowheads="1"/>
          </p:cNvSpPr>
          <p:nvPr/>
        </p:nvSpPr>
        <p:spPr bwMode="auto">
          <a:xfrm>
            <a:off x="0" y="989013"/>
            <a:ext cx="9144000" cy="1587"/>
          </a:xfrm>
          <a:prstGeom prst="rect">
            <a:avLst/>
          </a:prstGeom>
          <a:noFill/>
          <a:ln w="25400">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ct val="50000"/>
              </a:spcBef>
              <a:defRPr/>
            </a:pPr>
            <a:endParaRPr lang="en-US" dirty="0"/>
          </a:p>
        </p:txBody>
      </p:sp>
      <p:grpSp>
        <p:nvGrpSpPr>
          <p:cNvPr id="1031" name="Group 12">
            <a:extLst>
              <a:ext uri="{FF2B5EF4-FFF2-40B4-BE49-F238E27FC236}">
                <a16:creationId xmlns:a16="http://schemas.microsoft.com/office/drawing/2014/main" id="{618E3CA2-9B7E-4F7B-9F8A-D5A88675D3EC}"/>
              </a:ext>
            </a:extLst>
          </p:cNvPr>
          <p:cNvGrpSpPr>
            <a:grpSpLocks/>
          </p:cNvGrpSpPr>
          <p:nvPr/>
        </p:nvGrpSpPr>
        <p:grpSpPr bwMode="auto">
          <a:xfrm>
            <a:off x="179388" y="58738"/>
            <a:ext cx="8964612" cy="865187"/>
            <a:chOff x="113" y="37"/>
            <a:chExt cx="5647" cy="545"/>
          </a:xfrm>
        </p:grpSpPr>
        <p:sp>
          <p:nvSpPr>
            <p:cNvPr id="1032" name="Rectangle 8">
              <a:extLst>
                <a:ext uri="{FF2B5EF4-FFF2-40B4-BE49-F238E27FC236}">
                  <a16:creationId xmlns:a16="http://schemas.microsoft.com/office/drawing/2014/main" id="{369385C6-1935-419A-BB58-5D9D24B378F6}"/>
                </a:ext>
              </a:extLst>
            </p:cNvPr>
            <p:cNvSpPr>
              <a:spLocks noChangeArrowheads="1"/>
            </p:cNvSpPr>
            <p:nvPr/>
          </p:nvSpPr>
          <p:spPr bwMode="auto">
            <a:xfrm>
              <a:off x="4172" y="83"/>
              <a:ext cx="1588" cy="499"/>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endParaRPr lang="en-US" altLang="en-US" dirty="0"/>
            </a:p>
          </p:txBody>
        </p:sp>
        <p:sp>
          <p:nvSpPr>
            <p:cNvPr id="1033" name="Rectangle 7">
              <a:extLst>
                <a:ext uri="{FF2B5EF4-FFF2-40B4-BE49-F238E27FC236}">
                  <a16:creationId xmlns:a16="http://schemas.microsoft.com/office/drawing/2014/main" id="{BF5720A2-2C1B-40BD-9120-9C96D1060D99}"/>
                </a:ext>
              </a:extLst>
            </p:cNvPr>
            <p:cNvSpPr>
              <a:spLocks noChangeArrowheads="1"/>
            </p:cNvSpPr>
            <p:nvPr/>
          </p:nvSpPr>
          <p:spPr bwMode="auto">
            <a:xfrm>
              <a:off x="113" y="83"/>
              <a:ext cx="1588" cy="499"/>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defRPr/>
              </a:pPr>
              <a:endParaRPr lang="en-US" altLang="en-US" dirty="0"/>
            </a:p>
          </p:txBody>
        </p:sp>
        <p:pic>
          <p:nvPicPr>
            <p:cNvPr id="1034" name="Picture 9" descr="DFID_280_SML_AW">
              <a:extLst>
                <a:ext uri="{FF2B5EF4-FFF2-40B4-BE49-F238E27FC236}">
                  <a16:creationId xmlns:a16="http://schemas.microsoft.com/office/drawing/2014/main" id="{F980EB41-5E03-4793-84BB-F8E169F71AE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58" y="94"/>
              <a:ext cx="590" cy="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5" name="Picture 10" descr="UK-AID-Standard-RGB">
              <a:extLst>
                <a:ext uri="{FF2B5EF4-FFF2-40B4-BE49-F238E27FC236}">
                  <a16:creationId xmlns:a16="http://schemas.microsoft.com/office/drawing/2014/main" id="{933040D0-A733-443F-9BB2-91186E8DBA0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5182" y="37"/>
              <a:ext cx="497"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980914051"/>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l" rtl="0" eaLnBrk="1" fontAlgn="base" hangingPunct="1">
        <a:spcBef>
          <a:spcPct val="0"/>
        </a:spcBef>
        <a:spcAft>
          <a:spcPct val="0"/>
        </a:spcAft>
        <a:defRPr sz="2400">
          <a:solidFill>
            <a:schemeClr val="tx2"/>
          </a:solidFill>
          <a:latin typeface="+mj-lt"/>
          <a:ea typeface="+mj-ea"/>
          <a:cs typeface="+mj-cs"/>
        </a:defRPr>
      </a:lvl1pPr>
      <a:lvl2pPr algn="l" rtl="0" eaLnBrk="1" fontAlgn="base" hangingPunct="1">
        <a:spcBef>
          <a:spcPct val="0"/>
        </a:spcBef>
        <a:spcAft>
          <a:spcPct val="0"/>
        </a:spcAft>
        <a:defRPr sz="2400">
          <a:solidFill>
            <a:schemeClr val="tx2"/>
          </a:solidFill>
          <a:latin typeface="Arial Black" pitchFamily="84" charset="0"/>
          <a:cs typeface="Arial" charset="0"/>
        </a:defRPr>
      </a:lvl2pPr>
      <a:lvl3pPr algn="l" rtl="0" eaLnBrk="1" fontAlgn="base" hangingPunct="1">
        <a:spcBef>
          <a:spcPct val="0"/>
        </a:spcBef>
        <a:spcAft>
          <a:spcPct val="0"/>
        </a:spcAft>
        <a:defRPr sz="2400">
          <a:solidFill>
            <a:schemeClr val="tx2"/>
          </a:solidFill>
          <a:latin typeface="Arial Black" pitchFamily="84" charset="0"/>
          <a:cs typeface="Arial" charset="0"/>
        </a:defRPr>
      </a:lvl3pPr>
      <a:lvl4pPr algn="l" rtl="0" eaLnBrk="1" fontAlgn="base" hangingPunct="1">
        <a:spcBef>
          <a:spcPct val="0"/>
        </a:spcBef>
        <a:spcAft>
          <a:spcPct val="0"/>
        </a:spcAft>
        <a:defRPr sz="2400">
          <a:solidFill>
            <a:schemeClr val="tx2"/>
          </a:solidFill>
          <a:latin typeface="Arial Black" pitchFamily="84" charset="0"/>
          <a:cs typeface="Arial" charset="0"/>
        </a:defRPr>
      </a:lvl4pPr>
      <a:lvl5pPr algn="l" rtl="0" eaLnBrk="1" fontAlgn="base" hangingPunct="1">
        <a:spcBef>
          <a:spcPct val="0"/>
        </a:spcBef>
        <a:spcAft>
          <a:spcPct val="0"/>
        </a:spcAft>
        <a:defRPr sz="2400">
          <a:solidFill>
            <a:schemeClr val="tx2"/>
          </a:solidFill>
          <a:latin typeface="Arial Black" pitchFamily="84" charset="0"/>
          <a:cs typeface="Arial" charset="0"/>
        </a:defRPr>
      </a:lvl5pPr>
      <a:lvl6pPr marL="457200" algn="l" rtl="0" eaLnBrk="1" fontAlgn="base" hangingPunct="1">
        <a:spcBef>
          <a:spcPct val="0"/>
        </a:spcBef>
        <a:spcAft>
          <a:spcPct val="0"/>
        </a:spcAft>
        <a:defRPr sz="2400">
          <a:solidFill>
            <a:schemeClr val="tx2"/>
          </a:solidFill>
          <a:latin typeface="Arial Black" pitchFamily="84" charset="0"/>
          <a:cs typeface="Arial" charset="0"/>
        </a:defRPr>
      </a:lvl6pPr>
      <a:lvl7pPr marL="914400" algn="l" rtl="0" eaLnBrk="1" fontAlgn="base" hangingPunct="1">
        <a:spcBef>
          <a:spcPct val="0"/>
        </a:spcBef>
        <a:spcAft>
          <a:spcPct val="0"/>
        </a:spcAft>
        <a:defRPr sz="2400">
          <a:solidFill>
            <a:schemeClr val="tx2"/>
          </a:solidFill>
          <a:latin typeface="Arial Black" pitchFamily="84" charset="0"/>
          <a:cs typeface="Arial" charset="0"/>
        </a:defRPr>
      </a:lvl7pPr>
      <a:lvl8pPr marL="1371600" algn="l" rtl="0" eaLnBrk="1" fontAlgn="base" hangingPunct="1">
        <a:spcBef>
          <a:spcPct val="0"/>
        </a:spcBef>
        <a:spcAft>
          <a:spcPct val="0"/>
        </a:spcAft>
        <a:defRPr sz="2400">
          <a:solidFill>
            <a:schemeClr val="tx2"/>
          </a:solidFill>
          <a:latin typeface="Arial Black" pitchFamily="84" charset="0"/>
          <a:cs typeface="Arial" charset="0"/>
        </a:defRPr>
      </a:lvl8pPr>
      <a:lvl9pPr marL="1828800" algn="l" rtl="0" eaLnBrk="1" fontAlgn="base" hangingPunct="1">
        <a:spcBef>
          <a:spcPct val="0"/>
        </a:spcBef>
        <a:spcAft>
          <a:spcPct val="0"/>
        </a:spcAft>
        <a:defRPr sz="2400">
          <a:solidFill>
            <a:schemeClr val="tx2"/>
          </a:solidFill>
          <a:latin typeface="Arial Black" pitchFamily="84" charset="0"/>
          <a:cs typeface="Arial" charset="0"/>
        </a:defRPr>
      </a:lvl9pPr>
    </p:titleStyle>
    <p:bodyStyle>
      <a:lvl1pPr marL="177800" indent="-177800" algn="l" rtl="0" eaLnBrk="1" fontAlgn="base" hangingPunct="1">
        <a:spcBef>
          <a:spcPct val="20000"/>
        </a:spcBef>
        <a:spcAft>
          <a:spcPct val="0"/>
        </a:spcAft>
        <a:buChar char="•"/>
        <a:defRPr sz="2400">
          <a:solidFill>
            <a:schemeClr val="tx1"/>
          </a:solidFill>
          <a:latin typeface="+mn-lt"/>
          <a:ea typeface="+mn-ea"/>
          <a:cs typeface="+mn-cs"/>
        </a:defRPr>
      </a:lvl1pPr>
      <a:lvl2pPr marL="533400" indent="-176213" algn="l" rtl="0" eaLnBrk="1" fontAlgn="base" hangingPunct="1">
        <a:spcBef>
          <a:spcPct val="20000"/>
        </a:spcBef>
        <a:spcAft>
          <a:spcPct val="0"/>
        </a:spcAft>
        <a:buChar char="–"/>
        <a:defRPr sz="2000">
          <a:solidFill>
            <a:schemeClr val="tx1"/>
          </a:solidFill>
          <a:latin typeface="+mn-lt"/>
          <a:cs typeface="+mn-cs"/>
        </a:defRPr>
      </a:lvl2pPr>
      <a:lvl3pPr marL="987425" indent="-177800" algn="l" rtl="0" eaLnBrk="1" fontAlgn="base" hangingPunct="1">
        <a:spcBef>
          <a:spcPct val="20000"/>
        </a:spcBef>
        <a:spcAft>
          <a:spcPct val="0"/>
        </a:spcAft>
        <a:buFont typeface="Arial" panose="020B0604020202020204" pitchFamily="34" charset="0"/>
        <a:buChar char="–"/>
        <a:defRPr sz="2000">
          <a:solidFill>
            <a:schemeClr val="tx1"/>
          </a:solidFill>
          <a:latin typeface="+mn-lt"/>
          <a:cs typeface="+mn-cs"/>
        </a:defRPr>
      </a:lvl3pPr>
      <a:lvl4pPr marL="1344613" indent="-177800" algn="l" rtl="0" eaLnBrk="1" fontAlgn="base" hangingPunct="1">
        <a:spcBef>
          <a:spcPct val="20000"/>
        </a:spcBef>
        <a:spcAft>
          <a:spcPct val="0"/>
        </a:spcAft>
        <a:buChar char="–"/>
        <a:defRPr sz="2000">
          <a:solidFill>
            <a:schemeClr val="tx1"/>
          </a:solidFill>
          <a:latin typeface="+mn-lt"/>
          <a:cs typeface="+mn-cs"/>
        </a:defRPr>
      </a:lvl4pPr>
      <a:lvl5pPr marL="1701800" indent="-177800" algn="l" rtl="0" eaLnBrk="1" fontAlgn="base" hangingPunct="1">
        <a:spcBef>
          <a:spcPct val="20000"/>
        </a:spcBef>
        <a:spcAft>
          <a:spcPct val="0"/>
        </a:spcAft>
        <a:buFont typeface="Arial" panose="020B0604020202020204" pitchFamily="34" charset="0"/>
        <a:buChar char="–"/>
        <a:defRPr sz="2000">
          <a:solidFill>
            <a:schemeClr val="tx1"/>
          </a:solidFill>
          <a:latin typeface="+mn-lt"/>
          <a:cs typeface="+mn-cs"/>
        </a:defRPr>
      </a:lvl5pPr>
      <a:lvl6pPr marL="2159000" indent="-177800" algn="l" rtl="0" eaLnBrk="1" fontAlgn="base" hangingPunct="1">
        <a:spcBef>
          <a:spcPct val="20000"/>
        </a:spcBef>
        <a:spcAft>
          <a:spcPct val="0"/>
        </a:spcAft>
        <a:buFont typeface="Arial" charset="0"/>
        <a:buChar char="–"/>
        <a:defRPr sz="2000">
          <a:solidFill>
            <a:schemeClr val="tx1"/>
          </a:solidFill>
          <a:latin typeface="+mn-lt"/>
          <a:cs typeface="+mn-cs"/>
        </a:defRPr>
      </a:lvl6pPr>
      <a:lvl7pPr marL="2616200" indent="-177800" algn="l" rtl="0" eaLnBrk="1" fontAlgn="base" hangingPunct="1">
        <a:spcBef>
          <a:spcPct val="20000"/>
        </a:spcBef>
        <a:spcAft>
          <a:spcPct val="0"/>
        </a:spcAft>
        <a:buFont typeface="Arial" charset="0"/>
        <a:buChar char="–"/>
        <a:defRPr sz="2000">
          <a:solidFill>
            <a:schemeClr val="tx1"/>
          </a:solidFill>
          <a:latin typeface="+mn-lt"/>
          <a:cs typeface="+mn-cs"/>
        </a:defRPr>
      </a:lvl7pPr>
      <a:lvl8pPr marL="3073400" indent="-177800" algn="l" rtl="0" eaLnBrk="1" fontAlgn="base" hangingPunct="1">
        <a:spcBef>
          <a:spcPct val="20000"/>
        </a:spcBef>
        <a:spcAft>
          <a:spcPct val="0"/>
        </a:spcAft>
        <a:buFont typeface="Arial" charset="0"/>
        <a:buChar char="–"/>
        <a:defRPr sz="2000">
          <a:solidFill>
            <a:schemeClr val="tx1"/>
          </a:solidFill>
          <a:latin typeface="+mn-lt"/>
          <a:cs typeface="+mn-cs"/>
        </a:defRPr>
      </a:lvl8pPr>
      <a:lvl9pPr marL="3530600" indent="-177800" algn="l" rtl="0" eaLnBrk="1" fontAlgn="base" hangingPunct="1">
        <a:spcBef>
          <a:spcPct val="20000"/>
        </a:spcBef>
        <a:spcAft>
          <a:spcPct val="0"/>
        </a:spcAft>
        <a:buFont typeface="Arial" charset="0"/>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hyperlink" Target="https://www.google.co.uk/url?sa=t&amp;rct=j&amp;q=&amp;esrc=s&amp;source=web&amp;cd=1&amp;cad=rja&amp;uact=8&amp;ved=2ahUKEwih6uaE2ObhAhW8TxUIHTQGA9QQFjAAegQIBRAB&amp;url=https://www.gov.uk/government/publications/uk-governments-humanitarian-reform-policy&amp;usg=AOvVaw3nK7m-25Azyt5kv8rKoWwH"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google.co.uk/url?sa=t&amp;rct=j&amp;q=&amp;esrc=s&amp;source=web&amp;cd=4&amp;cad=rja&amp;uact=8&amp;ved=2ahUKEwisj5-W2ObhAhWuSBUIHTODB9UQFjADegQIARAC&amp;url=https://assets.publishing.service.gov.uk/media/5968990ded915d0baf00019e/UK-Aid-Connect-Stability-Framework.pdf&amp;usg=AOvVaw1rvoC7nh_3c8BQlt2l0r9t"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8EAFF2B5-40C8-468D-A98B-41866DD6109C}"/>
              </a:ext>
            </a:extLst>
          </p:cNvPr>
          <p:cNvSpPr>
            <a:spLocks noGrp="1" noChangeArrowheads="1"/>
          </p:cNvSpPr>
          <p:nvPr>
            <p:ph type="ctrTitle"/>
          </p:nvPr>
        </p:nvSpPr>
        <p:spPr/>
        <p:txBody>
          <a:bodyPr/>
          <a:lstStyle/>
          <a:p>
            <a:r>
              <a:rPr lang="en-GB" b="1" dirty="0"/>
              <a:t>What do emerging trends in development finance mean for crisis actors?</a:t>
            </a:r>
            <a:br>
              <a:rPr lang="en-GB" b="1" dirty="0"/>
            </a:br>
            <a:br>
              <a:rPr lang="en-GB" b="1" dirty="0"/>
            </a:br>
            <a:r>
              <a:rPr lang="en-GB" b="1" dirty="0"/>
              <a:t>A UK perspective</a:t>
            </a:r>
            <a:br>
              <a:rPr lang="en-GB" b="1" dirty="0"/>
            </a:br>
            <a:endParaRPr lang="en-US" altLang="en-US" dirty="0"/>
          </a:p>
        </p:txBody>
      </p:sp>
      <p:sp>
        <p:nvSpPr>
          <p:cNvPr id="2051" name="Rectangle 3">
            <a:extLst>
              <a:ext uri="{FF2B5EF4-FFF2-40B4-BE49-F238E27FC236}">
                <a16:creationId xmlns:a16="http://schemas.microsoft.com/office/drawing/2014/main" id="{CC35B462-2CBE-4F00-B7E4-5824195A4DE7}"/>
              </a:ext>
            </a:extLst>
          </p:cNvPr>
          <p:cNvSpPr>
            <a:spLocks noGrp="1" noChangeArrowheads="1"/>
          </p:cNvSpPr>
          <p:nvPr>
            <p:ph type="subTitle" idx="1"/>
          </p:nvPr>
        </p:nvSpPr>
        <p:spPr/>
        <p:txBody>
          <a:bodyPr/>
          <a:lstStyle/>
          <a:p>
            <a:pPr eaLnBrk="1" hangingPunct="1"/>
            <a:endParaRPr lang="en-US" altLang="en-US" dirty="0"/>
          </a:p>
          <a:p>
            <a:pPr eaLnBrk="1" hangingPunct="1"/>
            <a:endParaRPr lang="en-US" altLang="en-US" dirty="0"/>
          </a:p>
          <a:p>
            <a:pPr eaLnBrk="1" hangingPunct="1"/>
            <a:r>
              <a:rPr lang="en-US" altLang="en-US" dirty="0"/>
              <a:t>DFID - Matthew Wyatt</a:t>
            </a:r>
          </a:p>
          <a:p>
            <a:pPr eaLnBrk="1" hangingPunct="1"/>
            <a:r>
              <a:rPr lang="en-US" altLang="en-US" dirty="0"/>
              <a:t>May 2019</a:t>
            </a:r>
          </a:p>
        </p:txBody>
      </p:sp>
      <p:grpSp>
        <p:nvGrpSpPr>
          <p:cNvPr id="2052" name="Group 12">
            <a:extLst>
              <a:ext uri="{FF2B5EF4-FFF2-40B4-BE49-F238E27FC236}">
                <a16:creationId xmlns:a16="http://schemas.microsoft.com/office/drawing/2014/main" id="{F73D2A3B-D569-42CB-B72E-CE0A1C725BE6}"/>
              </a:ext>
            </a:extLst>
          </p:cNvPr>
          <p:cNvGrpSpPr>
            <a:grpSpLocks/>
          </p:cNvGrpSpPr>
          <p:nvPr/>
        </p:nvGrpSpPr>
        <p:grpSpPr bwMode="auto">
          <a:xfrm>
            <a:off x="179388" y="58738"/>
            <a:ext cx="8964612" cy="865187"/>
            <a:chOff x="113" y="37"/>
            <a:chExt cx="5647" cy="545"/>
          </a:xfrm>
        </p:grpSpPr>
        <p:sp>
          <p:nvSpPr>
            <p:cNvPr id="2053" name="Rectangle 8">
              <a:extLst>
                <a:ext uri="{FF2B5EF4-FFF2-40B4-BE49-F238E27FC236}">
                  <a16:creationId xmlns:a16="http://schemas.microsoft.com/office/drawing/2014/main" id="{D5A9975E-8B1C-489A-9C59-DA7408D74E99}"/>
                </a:ext>
              </a:extLst>
            </p:cNvPr>
            <p:cNvSpPr>
              <a:spLocks noChangeArrowheads="1"/>
            </p:cNvSpPr>
            <p:nvPr/>
          </p:nvSpPr>
          <p:spPr bwMode="auto">
            <a:xfrm>
              <a:off x="4172" y="83"/>
              <a:ext cx="1588" cy="499"/>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Bef>
                  <a:spcPct val="20000"/>
                </a:spcBef>
                <a:buChar char="•"/>
                <a:defRPr sz="24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0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sp>
          <p:nvSpPr>
            <p:cNvPr id="2054" name="Rectangle 7">
              <a:extLst>
                <a:ext uri="{FF2B5EF4-FFF2-40B4-BE49-F238E27FC236}">
                  <a16:creationId xmlns:a16="http://schemas.microsoft.com/office/drawing/2014/main" id="{9DDA4B30-9F4A-4895-BAA5-8F036E0F3333}"/>
                </a:ext>
              </a:extLst>
            </p:cNvPr>
            <p:cNvSpPr>
              <a:spLocks noChangeArrowheads="1"/>
            </p:cNvSpPr>
            <p:nvPr/>
          </p:nvSpPr>
          <p:spPr bwMode="auto">
            <a:xfrm>
              <a:off x="113" y="83"/>
              <a:ext cx="1588" cy="499"/>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Bef>
                  <a:spcPct val="20000"/>
                </a:spcBef>
                <a:buChar char="•"/>
                <a:defRPr sz="2400">
                  <a:solidFill>
                    <a:schemeClr val="tx1"/>
                  </a:solidFill>
                  <a:latin typeface="Arial" panose="020B0604020202020204" pitchFamily="34" charset="0"/>
                  <a:cs typeface="Arial" panose="020B0604020202020204" pitchFamily="34" charset="0"/>
                </a:defRPr>
              </a:lvl1pPr>
              <a:lvl2pPr marL="742950" indent="-285750" eaLnBrk="0" hangingPunct="0">
                <a:spcBef>
                  <a:spcPct val="20000"/>
                </a:spcBef>
                <a:buChar char="–"/>
                <a:defRPr sz="2000">
                  <a:solidFill>
                    <a:schemeClr val="tx1"/>
                  </a:solidFill>
                  <a:latin typeface="Arial" panose="020B0604020202020204" pitchFamily="34" charset="0"/>
                  <a:cs typeface="Arial" panose="020B0604020202020204" pitchFamily="34" charset="0"/>
                </a:defRPr>
              </a:lvl2pPr>
              <a:lvl3pPr marL="1143000" indent="-228600" eaLnBrk="0" hangingPunct="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3pPr>
              <a:lvl4pPr marL="1600200" indent="-228600" eaLnBrk="0" hangingPunct="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eaLnBrk="0" hangingPunct="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dirty="0">
                <a:ln>
                  <a:noFill/>
                </a:ln>
                <a:solidFill>
                  <a:srgbClr val="000000"/>
                </a:solidFill>
                <a:effectLst/>
                <a:uLnTx/>
                <a:uFillTx/>
                <a:latin typeface="Arial" panose="020B0604020202020204" pitchFamily="34" charset="0"/>
                <a:ea typeface="+mn-ea"/>
                <a:cs typeface="Arial" panose="020B0604020202020204" pitchFamily="34" charset="0"/>
              </a:endParaRPr>
            </a:p>
          </p:txBody>
        </p:sp>
        <p:pic>
          <p:nvPicPr>
            <p:cNvPr id="2055" name="Picture 9" descr="DFID_280_SML_AW">
              <a:extLst>
                <a:ext uri="{FF2B5EF4-FFF2-40B4-BE49-F238E27FC236}">
                  <a16:creationId xmlns:a16="http://schemas.microsoft.com/office/drawing/2014/main" id="{CB24DB7E-8665-4F7A-AC65-B3699691CD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 y="94"/>
              <a:ext cx="590" cy="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6" name="Picture 10" descr="UK-AID-Standard-RGB">
              <a:extLst>
                <a:ext uri="{FF2B5EF4-FFF2-40B4-BE49-F238E27FC236}">
                  <a16:creationId xmlns:a16="http://schemas.microsoft.com/office/drawing/2014/main" id="{6FFA5905-538A-462B-8A98-5AEB21F55B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2" y="37"/>
              <a:ext cx="497" cy="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3" y="332656"/>
            <a:ext cx="6840760" cy="509588"/>
          </a:xfrm>
        </p:spPr>
        <p:txBody>
          <a:bodyPr/>
          <a:lstStyle/>
          <a:p>
            <a:pPr algn="ctr" eaLnBrk="1" hangingPunct="1"/>
            <a:r>
              <a:rPr lang="en-US" altLang="en-US" dirty="0"/>
              <a:t>UK aid priorities</a:t>
            </a:r>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317762" y="1124744"/>
            <a:ext cx="4254237" cy="4742656"/>
          </a:xfrm>
        </p:spPr>
        <p:txBody>
          <a:bodyPr/>
          <a:lstStyle/>
          <a:p>
            <a:r>
              <a:rPr lang="en-GB" sz="2200" dirty="0"/>
              <a:t>We aim to </a:t>
            </a:r>
            <a:r>
              <a:rPr lang="en-GB" sz="2200" b="1" dirty="0"/>
              <a:t>help people live a life of dignity </a:t>
            </a:r>
            <a:r>
              <a:rPr lang="en-GB" sz="2200" dirty="0"/>
              <a:t>and free from poverty through </a:t>
            </a:r>
            <a:r>
              <a:rPr lang="en-US" altLang="en-US" sz="2200" dirty="0"/>
              <a:t>the SDGs and </a:t>
            </a:r>
            <a:r>
              <a:rPr lang="en-GB" altLang="en-US" sz="2200" dirty="0"/>
              <a:t>p</a:t>
            </a:r>
            <a:r>
              <a:rPr lang="en-GB" sz="2200" dirty="0"/>
              <a:t>utting those furthest left behind first.</a:t>
            </a:r>
          </a:p>
          <a:p>
            <a:endParaRPr lang="en-GB" sz="2200" dirty="0"/>
          </a:p>
          <a:p>
            <a:pPr marL="177800" lvl="1" indent="-177800">
              <a:buChar char="•"/>
            </a:pPr>
            <a:r>
              <a:rPr lang="en-US" altLang="en-US" sz="2200" dirty="0">
                <a:ea typeface="+mn-ea"/>
              </a:rPr>
              <a:t>In 2015–18, the UK supported:</a:t>
            </a:r>
          </a:p>
          <a:p>
            <a:pPr lvl="2"/>
            <a:r>
              <a:rPr lang="en-US" altLang="en-US" sz="2200" dirty="0"/>
              <a:t> </a:t>
            </a:r>
            <a:r>
              <a:rPr lang="en-US" altLang="en-US" dirty="0"/>
              <a:t>37.4 million children with immunisation,</a:t>
            </a:r>
          </a:p>
          <a:p>
            <a:pPr lvl="2"/>
            <a:r>
              <a:rPr lang="en-US" altLang="en-US" dirty="0"/>
              <a:t> 11.4 million children with access to education, </a:t>
            </a:r>
          </a:p>
          <a:p>
            <a:pPr lvl="2"/>
            <a:r>
              <a:rPr lang="en-US" altLang="en-US" dirty="0"/>
              <a:t> 40.3 million people with access to safe water and sanitation.</a:t>
            </a:r>
          </a:p>
        </p:txBody>
      </p:sp>
      <p:sp>
        <p:nvSpPr>
          <p:cNvPr id="4" name="Title 1">
            <a:extLst>
              <a:ext uri="{FF2B5EF4-FFF2-40B4-BE49-F238E27FC236}">
                <a16:creationId xmlns:a16="http://schemas.microsoft.com/office/drawing/2014/main" id="{646C8A70-0C30-49B6-A625-4FD92B66E181}"/>
              </a:ext>
            </a:extLst>
          </p:cNvPr>
          <p:cNvSpPr txBox="1">
            <a:spLocks/>
          </p:cNvSpPr>
          <p:nvPr/>
        </p:nvSpPr>
        <p:spPr bwMode="auto">
          <a:xfrm>
            <a:off x="317762" y="6525344"/>
            <a:ext cx="6840760" cy="509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l" rtl="0" eaLnBrk="1" fontAlgn="base" hangingPunct="1">
              <a:spcBef>
                <a:spcPct val="0"/>
              </a:spcBef>
              <a:spcAft>
                <a:spcPct val="0"/>
              </a:spcAft>
              <a:defRPr sz="2400">
                <a:solidFill>
                  <a:schemeClr val="tx2"/>
                </a:solidFill>
                <a:latin typeface="+mj-lt"/>
                <a:ea typeface="+mj-ea"/>
                <a:cs typeface="+mj-cs"/>
              </a:defRPr>
            </a:lvl1pPr>
            <a:lvl2pPr algn="l" rtl="0" eaLnBrk="1" fontAlgn="base" hangingPunct="1">
              <a:spcBef>
                <a:spcPct val="0"/>
              </a:spcBef>
              <a:spcAft>
                <a:spcPct val="0"/>
              </a:spcAft>
              <a:defRPr sz="2400">
                <a:solidFill>
                  <a:schemeClr val="tx2"/>
                </a:solidFill>
                <a:latin typeface="Arial Black" pitchFamily="84" charset="0"/>
                <a:cs typeface="Arial" charset="0"/>
              </a:defRPr>
            </a:lvl2pPr>
            <a:lvl3pPr algn="l" rtl="0" eaLnBrk="1" fontAlgn="base" hangingPunct="1">
              <a:spcBef>
                <a:spcPct val="0"/>
              </a:spcBef>
              <a:spcAft>
                <a:spcPct val="0"/>
              </a:spcAft>
              <a:defRPr sz="2400">
                <a:solidFill>
                  <a:schemeClr val="tx2"/>
                </a:solidFill>
                <a:latin typeface="Arial Black" pitchFamily="84" charset="0"/>
                <a:cs typeface="Arial" charset="0"/>
              </a:defRPr>
            </a:lvl3pPr>
            <a:lvl4pPr algn="l" rtl="0" eaLnBrk="1" fontAlgn="base" hangingPunct="1">
              <a:spcBef>
                <a:spcPct val="0"/>
              </a:spcBef>
              <a:spcAft>
                <a:spcPct val="0"/>
              </a:spcAft>
              <a:defRPr sz="2400">
                <a:solidFill>
                  <a:schemeClr val="tx2"/>
                </a:solidFill>
                <a:latin typeface="Arial Black" pitchFamily="84" charset="0"/>
                <a:cs typeface="Arial" charset="0"/>
              </a:defRPr>
            </a:lvl4pPr>
            <a:lvl5pPr algn="l" rtl="0" eaLnBrk="1" fontAlgn="base" hangingPunct="1">
              <a:spcBef>
                <a:spcPct val="0"/>
              </a:spcBef>
              <a:spcAft>
                <a:spcPct val="0"/>
              </a:spcAft>
              <a:defRPr sz="2400">
                <a:solidFill>
                  <a:schemeClr val="tx2"/>
                </a:solidFill>
                <a:latin typeface="Arial Black" pitchFamily="84" charset="0"/>
                <a:cs typeface="Arial" charset="0"/>
              </a:defRPr>
            </a:lvl5pPr>
            <a:lvl6pPr marL="457200" algn="l" rtl="0" eaLnBrk="1" fontAlgn="base" hangingPunct="1">
              <a:spcBef>
                <a:spcPct val="0"/>
              </a:spcBef>
              <a:spcAft>
                <a:spcPct val="0"/>
              </a:spcAft>
              <a:defRPr sz="2400">
                <a:solidFill>
                  <a:schemeClr val="tx2"/>
                </a:solidFill>
                <a:latin typeface="Arial Black" pitchFamily="84" charset="0"/>
                <a:cs typeface="Arial" charset="0"/>
              </a:defRPr>
            </a:lvl6pPr>
            <a:lvl7pPr marL="914400" algn="l" rtl="0" eaLnBrk="1" fontAlgn="base" hangingPunct="1">
              <a:spcBef>
                <a:spcPct val="0"/>
              </a:spcBef>
              <a:spcAft>
                <a:spcPct val="0"/>
              </a:spcAft>
              <a:defRPr sz="2400">
                <a:solidFill>
                  <a:schemeClr val="tx2"/>
                </a:solidFill>
                <a:latin typeface="Arial Black" pitchFamily="84" charset="0"/>
                <a:cs typeface="Arial" charset="0"/>
              </a:defRPr>
            </a:lvl7pPr>
            <a:lvl8pPr marL="1371600" algn="l" rtl="0" eaLnBrk="1" fontAlgn="base" hangingPunct="1">
              <a:spcBef>
                <a:spcPct val="0"/>
              </a:spcBef>
              <a:spcAft>
                <a:spcPct val="0"/>
              </a:spcAft>
              <a:defRPr sz="2400">
                <a:solidFill>
                  <a:schemeClr val="tx2"/>
                </a:solidFill>
                <a:latin typeface="Arial Black" pitchFamily="84" charset="0"/>
                <a:cs typeface="Arial" charset="0"/>
              </a:defRPr>
            </a:lvl8pPr>
            <a:lvl9pPr marL="1828800" algn="l" rtl="0" eaLnBrk="1" fontAlgn="base" hangingPunct="1">
              <a:spcBef>
                <a:spcPct val="0"/>
              </a:spcBef>
              <a:spcAft>
                <a:spcPct val="0"/>
              </a:spcAft>
              <a:defRPr sz="2400">
                <a:solidFill>
                  <a:schemeClr val="tx2"/>
                </a:solidFill>
                <a:latin typeface="Arial Black" pitchFamily="84" charset="0"/>
                <a:cs typeface="Arial"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200" b="0" i="0" u="none" strike="noStrike" kern="0" cap="none" spc="0" normalizeH="0" baseline="0" noProof="0" dirty="0">
                <a:ln>
                  <a:noFill/>
                </a:ln>
                <a:solidFill>
                  <a:srgbClr val="000000"/>
                </a:solidFill>
                <a:effectLst/>
                <a:uLnTx/>
                <a:uFillTx/>
                <a:latin typeface="Arial"/>
                <a:ea typeface="+mj-ea"/>
                <a:cs typeface="Arial"/>
              </a:rPr>
              <a:t>Source: DFID (2018), Department for International Development Annual report and accounts 2017-18</a:t>
            </a:r>
          </a:p>
        </p:txBody>
      </p:sp>
      <p:pic>
        <p:nvPicPr>
          <p:cNvPr id="5" name="Picture 4">
            <a:extLst>
              <a:ext uri="{FF2B5EF4-FFF2-40B4-BE49-F238E27FC236}">
                <a16:creationId xmlns:a16="http://schemas.microsoft.com/office/drawing/2014/main" id="{48071D2C-C8C9-4C4E-BB6C-DABD5DBEF4B9}"/>
              </a:ext>
            </a:extLst>
          </p:cNvPr>
          <p:cNvPicPr>
            <a:picLocks noChangeAspect="1"/>
          </p:cNvPicPr>
          <p:nvPr/>
        </p:nvPicPr>
        <p:blipFill rotWithShape="1">
          <a:blip r:embed="rId3">
            <a:extLst>
              <a:ext uri="{28A0092B-C50C-407E-A947-70E740481C1C}">
                <a14:useLocalDpi xmlns:a14="http://schemas.microsoft.com/office/drawing/2010/main" val="0"/>
              </a:ext>
            </a:extLst>
          </a:blip>
          <a:srcRect l="16245" r="22837"/>
          <a:stretch/>
        </p:blipFill>
        <p:spPr>
          <a:xfrm>
            <a:off x="6572254" y="3573016"/>
            <a:ext cx="2397148" cy="2623356"/>
          </a:xfrm>
          <a:prstGeom prst="rect">
            <a:avLst/>
          </a:prstGeom>
        </p:spPr>
      </p:pic>
      <p:pic>
        <p:nvPicPr>
          <p:cNvPr id="6" name="Picture 5">
            <a:extLst>
              <a:ext uri="{FF2B5EF4-FFF2-40B4-BE49-F238E27FC236}">
                <a16:creationId xmlns:a16="http://schemas.microsoft.com/office/drawing/2014/main" id="{AE625370-9E53-4FA6-BD9D-6ED7A5679EA0}"/>
              </a:ext>
            </a:extLst>
          </p:cNvPr>
          <p:cNvPicPr>
            <a:picLocks noChangeAspect="1"/>
          </p:cNvPicPr>
          <p:nvPr/>
        </p:nvPicPr>
        <p:blipFill rotWithShape="1">
          <a:blip r:embed="rId4">
            <a:extLst>
              <a:ext uri="{28A0092B-C50C-407E-A947-70E740481C1C}">
                <a14:useLocalDpi xmlns:a14="http://schemas.microsoft.com/office/drawing/2010/main" val="0"/>
              </a:ext>
            </a:extLst>
          </a:blip>
          <a:srcRect l="20878" r="17823"/>
          <a:stretch/>
        </p:blipFill>
        <p:spPr>
          <a:xfrm>
            <a:off x="4601799" y="1133480"/>
            <a:ext cx="2706542" cy="294359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3" y="332656"/>
            <a:ext cx="6840760" cy="509588"/>
          </a:xfrm>
        </p:spPr>
        <p:txBody>
          <a:bodyPr/>
          <a:lstStyle/>
          <a:p>
            <a:pPr algn="ctr" eaLnBrk="1" hangingPunct="1"/>
            <a:r>
              <a:rPr lang="en-US" altLang="en-US" dirty="0"/>
              <a:t>UK aid in FCAS and crises</a:t>
            </a:r>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343693" y="1124744"/>
            <a:ext cx="8456613" cy="5616624"/>
          </a:xfrm>
        </p:spPr>
        <p:txBody>
          <a:bodyPr/>
          <a:lstStyle/>
          <a:p>
            <a:endParaRPr lang="en-US" altLang="en-US" b="1" dirty="0"/>
          </a:p>
          <a:p>
            <a:r>
              <a:rPr lang="en-US" altLang="en-US" b="1" dirty="0"/>
              <a:t>Fragility, conflict, crises and climate change are growing threats to the SDGs.</a:t>
            </a:r>
          </a:p>
          <a:p>
            <a:endParaRPr lang="en-GB" dirty="0"/>
          </a:p>
          <a:p>
            <a:r>
              <a:rPr lang="en-US" altLang="en-US" dirty="0"/>
              <a:t>The </a:t>
            </a:r>
            <a:r>
              <a:rPr lang="en-US" altLang="en-US" b="1" dirty="0"/>
              <a:t>UK committed to spend 50% of UK aid in FCAS</a:t>
            </a:r>
            <a:r>
              <a:rPr lang="en-US" altLang="en-US" dirty="0"/>
              <a:t>.</a:t>
            </a:r>
          </a:p>
          <a:p>
            <a:endParaRPr lang="en-US" altLang="en-US" dirty="0"/>
          </a:p>
          <a:p>
            <a:r>
              <a:rPr lang="en-GB" dirty="0"/>
              <a:t>Through the UK </a:t>
            </a:r>
            <a:r>
              <a:rPr lang="en-GB" b="1" dirty="0">
                <a:hlinkClick r:id="rId3"/>
              </a:rPr>
              <a:t>Humanitarian Reform Policy</a:t>
            </a:r>
            <a:r>
              <a:rPr lang="en-GB" b="1" dirty="0"/>
              <a:t> and </a:t>
            </a:r>
            <a:r>
              <a:rPr lang="en-GB" b="1" dirty="0">
                <a:hlinkClick r:id="rId4"/>
              </a:rPr>
              <a:t>Building Stability Framework</a:t>
            </a:r>
            <a:r>
              <a:rPr lang="en-GB" b="1" dirty="0"/>
              <a:t>, </a:t>
            </a:r>
            <a:r>
              <a:rPr lang="en-GB" dirty="0"/>
              <a:t>the UK is </a:t>
            </a:r>
            <a:r>
              <a:rPr lang="en-US" altLang="en-US" dirty="0"/>
              <a:t>helping build more </a:t>
            </a:r>
            <a:r>
              <a:rPr lang="en-US" altLang="en-US" b="1" dirty="0"/>
              <a:t>peaceful, inclusive and resilient societies</a:t>
            </a:r>
            <a:r>
              <a:rPr lang="en-US" altLang="en-US" dirty="0"/>
              <a:t>.</a:t>
            </a:r>
          </a:p>
          <a:p>
            <a:endParaRPr lang="en-US" altLang="en-US" dirty="0"/>
          </a:p>
          <a:p>
            <a:r>
              <a:rPr lang="en-US" altLang="en-US" dirty="0"/>
              <a:t>The UK is also responding to urgent needs and upholding humanitarian principles.</a:t>
            </a:r>
          </a:p>
          <a:p>
            <a:pPr marL="0" indent="0">
              <a:buNone/>
            </a:pPr>
            <a:endParaRPr lang="en-GB" b="1" dirty="0"/>
          </a:p>
        </p:txBody>
      </p:sp>
    </p:spTree>
    <p:extLst>
      <p:ext uri="{BB962C8B-B14F-4D97-AF65-F5344CB8AC3E}">
        <p14:creationId xmlns:p14="http://schemas.microsoft.com/office/powerpoint/2010/main" val="3531541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2" y="188640"/>
            <a:ext cx="6840760" cy="509588"/>
          </a:xfrm>
        </p:spPr>
        <p:txBody>
          <a:bodyPr/>
          <a:lstStyle/>
          <a:p>
            <a:pPr algn="ctr" eaLnBrk="1" hangingPunct="1"/>
            <a:r>
              <a:rPr lang="en-US" altLang="en-US" dirty="0"/>
              <a:t>Financing for resilience and stability</a:t>
            </a:r>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451705" y="1052736"/>
            <a:ext cx="8456613" cy="5107632"/>
          </a:xfrm>
        </p:spPr>
        <p:txBody>
          <a:bodyPr/>
          <a:lstStyle/>
          <a:p>
            <a:endParaRPr lang="en-US" altLang="en-US" sz="2200" dirty="0"/>
          </a:p>
          <a:p>
            <a:r>
              <a:rPr lang="en-US" altLang="en-US" sz="2200" dirty="0"/>
              <a:t>Humanitarian, development and peace action must be </a:t>
            </a:r>
            <a:r>
              <a:rPr lang="en-US" altLang="en-US" sz="2200" b="1" dirty="0"/>
              <a:t>coherent and complementary </a:t>
            </a:r>
            <a:r>
              <a:rPr lang="en-US" altLang="en-US" sz="2200" dirty="0"/>
              <a:t>to address conflict and crises. They should work based on their </a:t>
            </a:r>
            <a:r>
              <a:rPr lang="en-US" altLang="en-US" sz="2200" b="1" dirty="0"/>
              <a:t>comparative advantage</a:t>
            </a:r>
            <a:r>
              <a:rPr lang="en-US" altLang="en-US" sz="2200" dirty="0"/>
              <a:t>, and with due consideration for the humanitarian principles.</a:t>
            </a:r>
          </a:p>
          <a:p>
            <a:pPr eaLnBrk="1" hangingPunct="1"/>
            <a:endParaRPr lang="en-US" altLang="en-US" sz="2200" dirty="0"/>
          </a:p>
          <a:p>
            <a:r>
              <a:rPr lang="en-US" altLang="en-US" sz="2200" dirty="0"/>
              <a:t>This means taking a </a:t>
            </a:r>
            <a:r>
              <a:rPr lang="en-US" altLang="en-US" sz="2200" b="1" dirty="0"/>
              <a:t>whole-of-portfolio approach </a:t>
            </a:r>
            <a:r>
              <a:rPr lang="en-US" altLang="en-US" sz="2200" dirty="0"/>
              <a:t>to building resilience</a:t>
            </a:r>
            <a:r>
              <a:rPr lang="en-GB" altLang="en-US" sz="2200" dirty="0"/>
              <a:t> and s</a:t>
            </a:r>
            <a:r>
              <a:rPr lang="en-GB" sz="2200" dirty="0"/>
              <a:t>upporting long-term peace. </a:t>
            </a:r>
          </a:p>
          <a:p>
            <a:endParaRPr lang="en-GB" sz="2200" dirty="0"/>
          </a:p>
          <a:p>
            <a:r>
              <a:rPr lang="en-GB" sz="2200" dirty="0"/>
              <a:t>In </a:t>
            </a:r>
            <a:r>
              <a:rPr lang="en-GB" sz="2200" b="1" dirty="0"/>
              <a:t>Burma, Nigeria and Somalia</a:t>
            </a:r>
            <a:r>
              <a:rPr lang="en-GB" sz="2200" dirty="0"/>
              <a:t>, we are helping build more effective and legitimate institutions, resilient health and education services. We work to make economic development more inclusive, and support mediation between conflict actors as well as peacebuilding. </a:t>
            </a:r>
            <a:endParaRPr lang="en-US" altLang="en-US" sz="2200" dirty="0"/>
          </a:p>
          <a:p>
            <a:endParaRPr lang="en-US" altLang="en-US" sz="2200" dirty="0"/>
          </a:p>
          <a:p>
            <a:pPr eaLnBrk="1" hangingPunct="1"/>
            <a:endParaRPr lang="en-US" altLang="en-US" sz="2200" dirty="0"/>
          </a:p>
        </p:txBody>
      </p:sp>
    </p:spTree>
    <p:extLst>
      <p:ext uri="{BB962C8B-B14F-4D97-AF65-F5344CB8AC3E}">
        <p14:creationId xmlns:p14="http://schemas.microsoft.com/office/powerpoint/2010/main" val="3115179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2" y="188640"/>
            <a:ext cx="6840760" cy="509588"/>
          </a:xfrm>
        </p:spPr>
        <p:txBody>
          <a:bodyPr/>
          <a:lstStyle/>
          <a:p>
            <a:pPr algn="ctr" eaLnBrk="1" hangingPunct="1"/>
            <a:r>
              <a:rPr lang="en-US" altLang="en-US" dirty="0"/>
              <a:t>Financing for resilience and stability (2)</a:t>
            </a:r>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451705" y="1052736"/>
            <a:ext cx="8456613" cy="5107632"/>
          </a:xfrm>
        </p:spPr>
        <p:txBody>
          <a:bodyPr/>
          <a:lstStyle/>
          <a:p>
            <a:endParaRPr lang="en-GB" sz="2200" dirty="0"/>
          </a:p>
          <a:p>
            <a:r>
              <a:rPr lang="en-US" altLang="en-US" dirty="0"/>
              <a:t>We are also </a:t>
            </a:r>
            <a:r>
              <a:rPr lang="en-US" altLang="en-US" b="1" dirty="0"/>
              <a:t>strengthening resilience and preparedness and </a:t>
            </a:r>
            <a:r>
              <a:rPr lang="en-GB" altLang="en-US" b="1" dirty="0"/>
              <a:t>addressing the underlying causes of conflict and fragility </a:t>
            </a:r>
            <a:r>
              <a:rPr lang="en-US" altLang="en-US" dirty="0"/>
              <a:t>through individual programmes.</a:t>
            </a:r>
          </a:p>
          <a:p>
            <a:pPr lvl="1"/>
            <a:r>
              <a:rPr lang="en-GB" dirty="0"/>
              <a:t>We are building the resilience of health systems to detect and respond to nutrition emergencies in the DRC, Somalia, and Ethiopia.</a:t>
            </a:r>
          </a:p>
          <a:p>
            <a:pPr lvl="1"/>
            <a:r>
              <a:rPr lang="en-GB" dirty="0"/>
              <a:t>In Burma we work to increase the capacity of all stakeholders to engage in social cohesion projects to strengthen trust and lay the foundations for sustainable peace.</a:t>
            </a:r>
          </a:p>
          <a:p>
            <a:pPr lvl="1"/>
            <a:endParaRPr lang="en-US" altLang="en-US" dirty="0"/>
          </a:p>
          <a:p>
            <a:r>
              <a:rPr lang="en-US" dirty="0"/>
              <a:t>We are helping put in place </a:t>
            </a:r>
            <a:r>
              <a:rPr lang="en-US" b="1" dirty="0"/>
              <a:t>new financing instruments </a:t>
            </a:r>
            <a:r>
              <a:rPr lang="en-US" dirty="0"/>
              <a:t>for resilience.</a:t>
            </a:r>
          </a:p>
          <a:p>
            <a:pPr lvl="1"/>
            <a:r>
              <a:rPr lang="en-US" dirty="0"/>
              <a:t>We set up the </a:t>
            </a:r>
            <a:r>
              <a:rPr lang="en-US" b="1" dirty="0"/>
              <a:t>Global Risk Financing Facility </a:t>
            </a:r>
            <a:r>
              <a:rPr lang="en-US" dirty="0"/>
              <a:t>with Germany to help strengthen government disaster management capacity.</a:t>
            </a:r>
          </a:p>
          <a:p>
            <a:endParaRPr lang="en-US" altLang="en-US" dirty="0"/>
          </a:p>
          <a:p>
            <a:endParaRPr lang="en-US" altLang="en-US" dirty="0"/>
          </a:p>
          <a:p>
            <a:pPr eaLnBrk="1" hangingPunct="1"/>
            <a:endParaRPr lang="en-US" altLang="en-US" dirty="0"/>
          </a:p>
        </p:txBody>
      </p:sp>
    </p:spTree>
    <p:extLst>
      <p:ext uri="{BB962C8B-B14F-4D97-AF65-F5344CB8AC3E}">
        <p14:creationId xmlns:p14="http://schemas.microsoft.com/office/powerpoint/2010/main" val="3737869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33710" y="260648"/>
            <a:ext cx="6840760" cy="509588"/>
          </a:xfrm>
        </p:spPr>
        <p:txBody>
          <a:bodyPr/>
          <a:lstStyle/>
          <a:p>
            <a:pPr algn="ctr"/>
            <a:r>
              <a:rPr lang="en-GB" dirty="0"/>
              <a:t>Effective financing in crises means</a:t>
            </a:r>
            <a:endParaRPr lang="en-US" altLang="en-US" dirty="0"/>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343692" y="980728"/>
            <a:ext cx="8620795" cy="4598640"/>
          </a:xfrm>
        </p:spPr>
        <p:txBody>
          <a:bodyPr/>
          <a:lstStyle/>
          <a:p>
            <a:pPr marL="0" lvl="1" indent="0">
              <a:buNone/>
            </a:pPr>
            <a:endParaRPr lang="en-GB" sz="2400" dirty="0">
              <a:ea typeface="+mn-ea"/>
            </a:endParaRPr>
          </a:p>
          <a:p>
            <a:pPr marL="177800" lvl="1" indent="-177800">
              <a:buChar char="•"/>
            </a:pPr>
            <a:r>
              <a:rPr lang="en-US" altLang="en-US" sz="2400" dirty="0"/>
              <a:t>Bridging the financing gap for prevention and resilience, particularly in conflict and protracted crises</a:t>
            </a:r>
            <a:r>
              <a:rPr lang="en-GB" sz="2400" dirty="0">
                <a:ea typeface="+mn-ea"/>
              </a:rPr>
              <a:t>;</a:t>
            </a:r>
          </a:p>
          <a:p>
            <a:pPr marL="177800" lvl="1" indent="-177800">
              <a:buFontTx/>
              <a:buChar char="•"/>
            </a:pPr>
            <a:r>
              <a:rPr lang="en-GB" sz="2400" dirty="0"/>
              <a:t>Innovative mechanisms that incentivise investments in prevention, resilience and risk reduction, including through risk financing;</a:t>
            </a:r>
          </a:p>
          <a:p>
            <a:pPr marL="177800" lvl="1" indent="-177800">
              <a:buChar char="•"/>
            </a:pPr>
            <a:r>
              <a:rPr lang="en-GB" sz="2400" dirty="0">
                <a:ea typeface="+mn-ea"/>
              </a:rPr>
              <a:t>Ability to work adaptively, flexibly and support preparedness, through multi-year programmes;</a:t>
            </a:r>
          </a:p>
          <a:p>
            <a:pPr marL="177800" lvl="1" indent="-177800">
              <a:buFontTx/>
              <a:buChar char="•"/>
            </a:pPr>
            <a:r>
              <a:rPr lang="en-GB" sz="2400" dirty="0">
                <a:ea typeface="+mn-ea"/>
              </a:rPr>
              <a:t>Using development channels when better suited to address needs;</a:t>
            </a:r>
          </a:p>
          <a:p>
            <a:pPr marL="177800" lvl="1" indent="-177800">
              <a:buChar char="•"/>
            </a:pPr>
            <a:r>
              <a:rPr lang="en-US" altLang="en-US" sz="2400" dirty="0">
                <a:ea typeface="+mn-ea"/>
              </a:rPr>
              <a:t>Humanitarian responses designed to lend themselves to transition to longer-term programming approaches.</a:t>
            </a:r>
          </a:p>
          <a:p>
            <a:pPr eaLnBrk="1" hangingPunct="1"/>
            <a:endParaRPr lang="en-US" altLang="en-US" dirty="0"/>
          </a:p>
        </p:txBody>
      </p:sp>
    </p:spTree>
    <p:extLst>
      <p:ext uri="{BB962C8B-B14F-4D97-AF65-F5344CB8AC3E}">
        <p14:creationId xmlns:p14="http://schemas.microsoft.com/office/powerpoint/2010/main" val="3420009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2" y="188640"/>
            <a:ext cx="6840760" cy="509588"/>
          </a:xfrm>
        </p:spPr>
        <p:txBody>
          <a:bodyPr/>
          <a:lstStyle/>
          <a:p>
            <a:pPr algn="ctr"/>
            <a:r>
              <a:rPr lang="en-GB" dirty="0"/>
              <a:t>Effective crisis approaches also require…</a:t>
            </a:r>
            <a:br>
              <a:rPr lang="en-GB" dirty="0"/>
            </a:br>
            <a:endParaRPr lang="en-US" altLang="en-US" dirty="0"/>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251520" y="980728"/>
            <a:ext cx="8712968" cy="4598640"/>
          </a:xfrm>
        </p:spPr>
        <p:txBody>
          <a:bodyPr/>
          <a:lstStyle/>
          <a:p>
            <a:pPr marL="177800" lvl="1" indent="-177800">
              <a:buChar char="•"/>
            </a:pPr>
            <a:endParaRPr lang="en-GB" sz="2400" dirty="0">
              <a:ea typeface="+mn-ea"/>
            </a:endParaRPr>
          </a:p>
          <a:p>
            <a:pPr marL="177800" lvl="1" indent="-177800">
              <a:buFontTx/>
              <a:buChar char="•"/>
            </a:pPr>
            <a:r>
              <a:rPr lang="en-GB" sz="2400" dirty="0"/>
              <a:t>Focus on supporting those most left behind first;</a:t>
            </a:r>
          </a:p>
          <a:p>
            <a:pPr marL="177800" lvl="1" indent="-177800">
              <a:buFontTx/>
              <a:buChar char="•"/>
            </a:pPr>
            <a:r>
              <a:rPr lang="en-GB" sz="2400" dirty="0"/>
              <a:t>At a minimum ensuring conflict-sensitivity grounded in good contextual and political understanding;</a:t>
            </a:r>
          </a:p>
          <a:p>
            <a:pPr marL="177800" lvl="1" indent="-177800">
              <a:buFontTx/>
              <a:buChar char="•"/>
            </a:pPr>
            <a:r>
              <a:rPr lang="en-GB" sz="2400" dirty="0"/>
              <a:t>Capacity to work politically and be conflict and protection-sensitive;</a:t>
            </a:r>
          </a:p>
          <a:p>
            <a:pPr marL="177800" lvl="1" indent="-177800">
              <a:buChar char="•"/>
            </a:pPr>
            <a:r>
              <a:rPr lang="en-GB" sz="2400" dirty="0"/>
              <a:t>Ability to see beyond our programmes’ primary objective, so they make a positive contribution to peace and resilience, where possible and appropriate;</a:t>
            </a:r>
          </a:p>
          <a:p>
            <a:pPr marL="177800" lvl="1" indent="-177800">
              <a:buChar char="•"/>
            </a:pPr>
            <a:r>
              <a:rPr lang="en-GB" sz="2400" dirty="0"/>
              <a:t>Consider how aid impacts over time conflicts and conflict economies, and use this evidence to inform strategies;</a:t>
            </a:r>
          </a:p>
          <a:p>
            <a:pPr marL="177800" lvl="1" indent="-177800">
              <a:buChar char="•"/>
            </a:pPr>
            <a:r>
              <a:rPr lang="en-GB" sz="2400" dirty="0"/>
              <a:t>Building and applying the evidence of what works.</a:t>
            </a:r>
          </a:p>
          <a:p>
            <a:pPr marL="177800" lvl="1" indent="-177800">
              <a:buFontTx/>
              <a:buChar char="•"/>
            </a:pPr>
            <a:endParaRPr lang="en-GB" sz="2400" dirty="0"/>
          </a:p>
          <a:p>
            <a:pPr lvl="1"/>
            <a:endParaRPr lang="en-GB" dirty="0"/>
          </a:p>
          <a:p>
            <a:pPr eaLnBrk="1" hangingPunct="1"/>
            <a:endParaRPr lang="en-GB" dirty="0"/>
          </a:p>
          <a:p>
            <a:pPr eaLnBrk="1" hangingPunct="1"/>
            <a:endParaRPr lang="en-US" altLang="en-US" dirty="0"/>
          </a:p>
        </p:txBody>
      </p:sp>
    </p:spTree>
    <p:extLst>
      <p:ext uri="{BB962C8B-B14F-4D97-AF65-F5344CB8AC3E}">
        <p14:creationId xmlns:p14="http://schemas.microsoft.com/office/powerpoint/2010/main" val="979938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a:extLst>
              <a:ext uri="{FF2B5EF4-FFF2-40B4-BE49-F238E27FC236}">
                <a16:creationId xmlns:a16="http://schemas.microsoft.com/office/drawing/2014/main" id="{2878FF77-28EC-4117-B9CC-AA60114690DC}"/>
              </a:ext>
            </a:extLst>
          </p:cNvPr>
          <p:cNvSpPr>
            <a:spLocks noGrp="1"/>
          </p:cNvSpPr>
          <p:nvPr>
            <p:ph type="title"/>
          </p:nvPr>
        </p:nvSpPr>
        <p:spPr>
          <a:xfrm>
            <a:off x="1259633" y="332656"/>
            <a:ext cx="6840760" cy="509588"/>
          </a:xfrm>
        </p:spPr>
        <p:txBody>
          <a:bodyPr/>
          <a:lstStyle/>
          <a:p>
            <a:pPr algn="ctr" eaLnBrk="1" hangingPunct="1"/>
            <a:r>
              <a:rPr lang="en-US" altLang="en-US" dirty="0"/>
              <a:t>Challenges and way forward</a:t>
            </a:r>
          </a:p>
        </p:txBody>
      </p:sp>
      <p:sp>
        <p:nvSpPr>
          <p:cNvPr id="3075" name="Content Placeholder 2">
            <a:extLst>
              <a:ext uri="{FF2B5EF4-FFF2-40B4-BE49-F238E27FC236}">
                <a16:creationId xmlns:a16="http://schemas.microsoft.com/office/drawing/2014/main" id="{B2208E94-FD15-4B7F-B8B1-A3366E410DB0}"/>
              </a:ext>
            </a:extLst>
          </p:cNvPr>
          <p:cNvSpPr>
            <a:spLocks noGrp="1"/>
          </p:cNvSpPr>
          <p:nvPr>
            <p:ph idx="1"/>
          </p:nvPr>
        </p:nvSpPr>
        <p:spPr>
          <a:xfrm>
            <a:off x="4502452" y="980728"/>
            <a:ext cx="4426031" cy="5112568"/>
          </a:xfrm>
        </p:spPr>
        <p:txBody>
          <a:bodyPr/>
          <a:lstStyle/>
          <a:p>
            <a:pPr eaLnBrk="1" hangingPunct="1"/>
            <a:endParaRPr lang="en-US" altLang="en-US" sz="2200" dirty="0"/>
          </a:p>
          <a:p>
            <a:pPr eaLnBrk="1" hangingPunct="1"/>
            <a:r>
              <a:rPr lang="en-US" altLang="en-US" sz="2200" dirty="0"/>
              <a:t>We need:</a:t>
            </a:r>
          </a:p>
          <a:p>
            <a:pPr lvl="1"/>
            <a:r>
              <a:rPr lang="en-US" altLang="en-US" sz="1800" dirty="0"/>
              <a:t>To change the incentives skewed towards ex-post responses.</a:t>
            </a:r>
          </a:p>
          <a:p>
            <a:pPr lvl="1"/>
            <a:r>
              <a:rPr lang="en-US" altLang="en-US" sz="1800" dirty="0"/>
              <a:t>Better risk management approaches. </a:t>
            </a:r>
          </a:p>
          <a:p>
            <a:pPr eaLnBrk="1" hangingPunct="1"/>
            <a:endParaRPr lang="en-US" altLang="en-US" sz="2200" dirty="0"/>
          </a:p>
          <a:p>
            <a:pPr eaLnBrk="1" hangingPunct="1"/>
            <a:r>
              <a:rPr lang="en-US" altLang="en-US" sz="2200" dirty="0"/>
              <a:t>Avenues for progress:</a:t>
            </a:r>
          </a:p>
          <a:p>
            <a:pPr lvl="1"/>
            <a:r>
              <a:rPr lang="en-US" altLang="en-US" sz="1800" dirty="0"/>
              <a:t>Better coordination through empowered RC/HC;</a:t>
            </a:r>
          </a:p>
          <a:p>
            <a:pPr lvl="1"/>
            <a:r>
              <a:rPr lang="en-US" altLang="en-US" sz="1800" dirty="0"/>
              <a:t>New IFI financing mechanisms;</a:t>
            </a:r>
          </a:p>
          <a:p>
            <a:pPr lvl="1"/>
            <a:r>
              <a:rPr lang="en-US" altLang="en-US" sz="1800" dirty="0"/>
              <a:t>Supporting NWoW, GCR, GB, EU nexus pilots and other initiatives;</a:t>
            </a:r>
          </a:p>
          <a:p>
            <a:pPr lvl="1"/>
            <a:r>
              <a:rPr lang="en-US" altLang="en-US" sz="1800" dirty="0"/>
              <a:t>A new platform for collaboration, potentially the OECD and DAC nexus Recommendation.</a:t>
            </a:r>
          </a:p>
        </p:txBody>
      </p:sp>
      <p:pic>
        <p:nvPicPr>
          <p:cNvPr id="5" name="Picture 4">
            <a:extLst>
              <a:ext uri="{FF2B5EF4-FFF2-40B4-BE49-F238E27FC236}">
                <a16:creationId xmlns:a16="http://schemas.microsoft.com/office/drawing/2014/main" id="{E431E894-14AF-45CB-84BD-C48038533761}"/>
              </a:ext>
            </a:extLst>
          </p:cNvPr>
          <p:cNvPicPr>
            <a:picLocks noChangeAspect="1"/>
          </p:cNvPicPr>
          <p:nvPr/>
        </p:nvPicPr>
        <p:blipFill rotWithShape="1">
          <a:blip r:embed="rId3">
            <a:extLst>
              <a:ext uri="{28A0092B-C50C-407E-A947-70E740481C1C}">
                <a14:useLocalDpi xmlns:a14="http://schemas.microsoft.com/office/drawing/2010/main" val="0"/>
              </a:ext>
            </a:extLst>
          </a:blip>
          <a:srcRect l="1173" r="39880"/>
          <a:stretch/>
        </p:blipFill>
        <p:spPr>
          <a:xfrm>
            <a:off x="1791930" y="1124744"/>
            <a:ext cx="2546794" cy="2880320"/>
          </a:xfrm>
          <a:prstGeom prst="rect">
            <a:avLst/>
          </a:prstGeom>
        </p:spPr>
      </p:pic>
      <p:pic>
        <p:nvPicPr>
          <p:cNvPr id="6" name="Picture 5">
            <a:extLst>
              <a:ext uri="{FF2B5EF4-FFF2-40B4-BE49-F238E27FC236}">
                <a16:creationId xmlns:a16="http://schemas.microsoft.com/office/drawing/2014/main" id="{4593F28E-1A28-4FE7-AD0B-C41CE01A1761}"/>
              </a:ext>
            </a:extLst>
          </p:cNvPr>
          <p:cNvPicPr>
            <a:picLocks noChangeAspect="1"/>
          </p:cNvPicPr>
          <p:nvPr/>
        </p:nvPicPr>
        <p:blipFill rotWithShape="1">
          <a:blip r:embed="rId4">
            <a:extLst>
              <a:ext uri="{28A0092B-C50C-407E-A947-70E740481C1C}">
                <a14:useLocalDpi xmlns:a14="http://schemas.microsoft.com/office/drawing/2010/main" val="0"/>
              </a:ext>
            </a:extLst>
          </a:blip>
          <a:srcRect l="24486" t="-1373" r="17501" b="1373"/>
          <a:stretch/>
        </p:blipFill>
        <p:spPr>
          <a:xfrm>
            <a:off x="107504" y="3438304"/>
            <a:ext cx="2448272" cy="2812789"/>
          </a:xfrm>
          <a:prstGeom prst="rect">
            <a:avLst/>
          </a:prstGeom>
        </p:spPr>
      </p:pic>
    </p:spTree>
    <p:extLst>
      <p:ext uri="{BB962C8B-B14F-4D97-AF65-F5344CB8AC3E}">
        <p14:creationId xmlns:p14="http://schemas.microsoft.com/office/powerpoint/2010/main" val="2328842842"/>
      </p:ext>
    </p:extLst>
  </p:cSld>
  <p:clrMapOvr>
    <a:masterClrMapping/>
  </p:clrMapOvr>
</p:sld>
</file>

<file path=ppt/theme/theme1.xml><?xml version="1.0" encoding="utf-8"?>
<a:theme xmlns:a="http://schemas.openxmlformats.org/drawingml/2006/main" name="Presentation1">
  <a:themeElements>
    <a:clrScheme name="">
      <a:dk1>
        <a:srgbClr val="000000"/>
      </a:dk1>
      <a:lt1>
        <a:srgbClr val="FFFFFF"/>
      </a:lt1>
      <a:dk2>
        <a:srgbClr val="000000"/>
      </a:dk2>
      <a:lt2>
        <a:srgbClr val="808080"/>
      </a:lt2>
      <a:accent1>
        <a:srgbClr val="003F71"/>
      </a:accent1>
      <a:accent2>
        <a:srgbClr val="2E7B5C"/>
      </a:accent2>
      <a:accent3>
        <a:srgbClr val="FFFFFF"/>
      </a:accent3>
      <a:accent4>
        <a:srgbClr val="000000"/>
      </a:accent4>
      <a:accent5>
        <a:srgbClr val="AAAFBB"/>
      </a:accent5>
      <a:accent6>
        <a:srgbClr val="296F53"/>
      </a:accent6>
      <a:hlink>
        <a:srgbClr val="B7153D"/>
      </a:hlink>
      <a:folHlink>
        <a:srgbClr val="DF5220"/>
      </a:folHlink>
    </a:clrScheme>
    <a:fontScheme name="presentation-green">
      <a:majorFont>
        <a:latin typeface="Arial Black"/>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resentation-green 1">
        <a:dk1>
          <a:srgbClr val="000000"/>
        </a:dk1>
        <a:lt1>
          <a:srgbClr val="FFFFFF"/>
        </a:lt1>
        <a:dk2>
          <a:srgbClr val="000000"/>
        </a:dk2>
        <a:lt2>
          <a:srgbClr val="808080"/>
        </a:lt2>
        <a:accent1>
          <a:srgbClr val="005A81"/>
        </a:accent1>
        <a:accent2>
          <a:srgbClr val="2E7B5C"/>
        </a:accent2>
        <a:accent3>
          <a:srgbClr val="FFFFFF"/>
        </a:accent3>
        <a:accent4>
          <a:srgbClr val="000000"/>
        </a:accent4>
        <a:accent5>
          <a:srgbClr val="AAB5C1"/>
        </a:accent5>
        <a:accent6>
          <a:srgbClr val="296F53"/>
        </a:accent6>
        <a:hlink>
          <a:srgbClr val="B7153D"/>
        </a:hlink>
        <a:folHlink>
          <a:srgbClr val="DF5220"/>
        </a:folHlink>
      </a:clrScheme>
      <a:clrMap bg1="lt1" tx1="dk1" bg2="lt2" tx2="dk2" accent1="accent1" accent2="accent2" accent3="accent3" accent4="accent4" accent5="accent5" accent6="accent6" hlink="hlink" folHlink="folHlink"/>
    </a:extraClrScheme>
    <a:extraClrScheme>
      <a:clrScheme name="presentation-green 2">
        <a:dk1>
          <a:srgbClr val="000000"/>
        </a:dk1>
        <a:lt1>
          <a:srgbClr val="FFFFFF"/>
        </a:lt1>
        <a:dk2>
          <a:srgbClr val="000000"/>
        </a:dk2>
        <a:lt2>
          <a:srgbClr val="808080"/>
        </a:lt2>
        <a:accent1>
          <a:srgbClr val="005A81"/>
        </a:accent1>
        <a:accent2>
          <a:srgbClr val="006666"/>
        </a:accent2>
        <a:accent3>
          <a:srgbClr val="FFFFFF"/>
        </a:accent3>
        <a:accent4>
          <a:srgbClr val="000000"/>
        </a:accent4>
        <a:accent5>
          <a:srgbClr val="AAB5C1"/>
        </a:accent5>
        <a:accent6>
          <a:srgbClr val="005C5C"/>
        </a:accent6>
        <a:hlink>
          <a:srgbClr val="EE3224"/>
        </a:hlink>
        <a:folHlink>
          <a:srgbClr val="FF66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 green PowerPoint template</Template>
  <TotalTime>0</TotalTime>
  <Words>616</Words>
  <Application>Microsoft Office PowerPoint</Application>
  <PresentationFormat>On-screen Show (4:3)</PresentationFormat>
  <Paragraphs>74</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Arial Black</vt:lpstr>
      <vt:lpstr>Calibri</vt:lpstr>
      <vt:lpstr>Presentation1</vt:lpstr>
      <vt:lpstr>What do emerging trends in development finance mean for crisis actors?  A UK perspective </vt:lpstr>
      <vt:lpstr>UK aid priorities</vt:lpstr>
      <vt:lpstr>UK aid in FCAS and crises</vt:lpstr>
      <vt:lpstr>Financing for resilience and stability</vt:lpstr>
      <vt:lpstr>Financing for resilience and stability (2)</vt:lpstr>
      <vt:lpstr>Effective financing in crises means</vt:lpstr>
      <vt:lpstr>Effective crisis approaches also require… </vt:lpstr>
      <vt:lpstr>Challenges and way forward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Alice McAndrew</dc:creator>
  <cp:lastModifiedBy>Simon Murphy</cp:lastModifiedBy>
  <cp:revision>315</cp:revision>
  <cp:lastPrinted>2019-04-30T14:10:50Z</cp:lastPrinted>
  <dcterms:created xsi:type="dcterms:W3CDTF">2019-04-23T08:15:40Z</dcterms:created>
  <dcterms:modified xsi:type="dcterms:W3CDTF">2019-05-07T10:24:27Z</dcterms:modified>
</cp:coreProperties>
</file>

<file path=docProps/thumbnail.jpeg>
</file>